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41"/>
  </p:notesMasterIdLst>
  <p:handoutMasterIdLst>
    <p:handoutMasterId r:id="rId42"/>
  </p:handoutMasterIdLst>
  <p:sldIdLst>
    <p:sldId id="256" r:id="rId2"/>
    <p:sldId id="333" r:id="rId3"/>
    <p:sldId id="334" r:id="rId4"/>
    <p:sldId id="335" r:id="rId5"/>
    <p:sldId id="372" r:id="rId6"/>
    <p:sldId id="336" r:id="rId7"/>
    <p:sldId id="373" r:id="rId8"/>
    <p:sldId id="337" r:id="rId9"/>
    <p:sldId id="375" r:id="rId10"/>
    <p:sldId id="376" r:id="rId11"/>
    <p:sldId id="346" r:id="rId12"/>
    <p:sldId id="378" r:id="rId13"/>
    <p:sldId id="347" r:id="rId14"/>
    <p:sldId id="349" r:id="rId15"/>
    <p:sldId id="384" r:id="rId16"/>
    <p:sldId id="379" r:id="rId17"/>
    <p:sldId id="380" r:id="rId18"/>
    <p:sldId id="381" r:id="rId19"/>
    <p:sldId id="382" r:id="rId20"/>
    <p:sldId id="343" r:id="rId21"/>
    <p:sldId id="383" r:id="rId22"/>
    <p:sldId id="345" r:id="rId23"/>
    <p:sldId id="352" r:id="rId24"/>
    <p:sldId id="385" r:id="rId25"/>
    <p:sldId id="354" r:id="rId26"/>
    <p:sldId id="341" r:id="rId27"/>
    <p:sldId id="344" r:id="rId28"/>
    <p:sldId id="355" r:id="rId29"/>
    <p:sldId id="388" r:id="rId30"/>
    <p:sldId id="367" r:id="rId31"/>
    <p:sldId id="359" r:id="rId32"/>
    <p:sldId id="360" r:id="rId33"/>
    <p:sldId id="361" r:id="rId34"/>
    <p:sldId id="362" r:id="rId35"/>
    <p:sldId id="364" r:id="rId36"/>
    <p:sldId id="365" r:id="rId37"/>
    <p:sldId id="366" r:id="rId38"/>
    <p:sldId id="391" r:id="rId39"/>
    <p:sldId id="390" r:id="rId40"/>
  </p:sldIdLst>
  <p:sldSz cx="9144000" cy="6858000" type="screen4x3"/>
  <p:notesSz cx="68580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00"/>
    <a:srgbClr val="800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09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028"/>
    </p:cViewPr>
  </p:sorterViewPr>
  <p:notesViewPr>
    <p:cSldViewPr>
      <p:cViewPr>
        <p:scale>
          <a:sx n="100" d="100"/>
          <a:sy n="100" d="100"/>
        </p:scale>
        <p:origin x="-864" y="-72"/>
      </p:cViewPr>
      <p:guideLst>
        <p:guide orient="horz" pos="292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8.wmf"/><Relationship Id="rId7" Type="http://schemas.openxmlformats.org/officeDocument/2006/relationships/image" Target="../media/image52.wmf"/><Relationship Id="rId2" Type="http://schemas.openxmlformats.org/officeDocument/2006/relationships/image" Target="../media/image6.wmf"/><Relationship Id="rId1" Type="http://schemas.openxmlformats.org/officeDocument/2006/relationships/image" Target="../media/image5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21.wmf"/><Relationship Id="rId9" Type="http://schemas.openxmlformats.org/officeDocument/2006/relationships/image" Target="../media/image5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5.wmf"/><Relationship Id="rId1" Type="http://schemas.openxmlformats.org/officeDocument/2006/relationships/image" Target="../media/image40.wmf"/><Relationship Id="rId5" Type="http://schemas.openxmlformats.org/officeDocument/2006/relationships/image" Target="../media/image54.wmf"/><Relationship Id="rId4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6.wmf"/><Relationship Id="rId7" Type="http://schemas.openxmlformats.org/officeDocument/2006/relationships/image" Target="../media/image2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25.wmf"/><Relationship Id="rId5" Type="http://schemas.openxmlformats.org/officeDocument/2006/relationships/image" Target="../media/image86.wmf"/><Relationship Id="rId10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0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6.wmf"/><Relationship Id="rId7" Type="http://schemas.openxmlformats.org/officeDocument/2006/relationships/image" Target="../media/image51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50.wmf"/><Relationship Id="rId5" Type="http://schemas.openxmlformats.org/officeDocument/2006/relationships/image" Target="../media/image21.wmf"/><Relationship Id="rId4" Type="http://schemas.openxmlformats.org/officeDocument/2006/relationships/image" Target="../media/image8.wmf"/><Relationship Id="rId9" Type="http://schemas.openxmlformats.org/officeDocument/2006/relationships/image" Target="../media/image5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image" Target="../media/image8.wmf"/><Relationship Id="rId7" Type="http://schemas.openxmlformats.org/officeDocument/2006/relationships/image" Target="../media/image95.wmf"/><Relationship Id="rId2" Type="http://schemas.openxmlformats.org/officeDocument/2006/relationships/image" Target="../media/image21.wmf"/><Relationship Id="rId1" Type="http://schemas.openxmlformats.org/officeDocument/2006/relationships/image" Target="../media/image6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Relationship Id="rId9" Type="http://schemas.openxmlformats.org/officeDocument/2006/relationships/image" Target="../media/image9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7" Type="http://schemas.openxmlformats.org/officeDocument/2006/relationships/image" Target="../media/image99.wmf"/><Relationship Id="rId2" Type="http://schemas.openxmlformats.org/officeDocument/2006/relationships/image" Target="../media/image8.wmf"/><Relationship Id="rId1" Type="http://schemas.openxmlformats.org/officeDocument/2006/relationships/image" Target="../media/image21.wmf"/><Relationship Id="rId6" Type="http://schemas.openxmlformats.org/officeDocument/2006/relationships/image" Target="../media/image98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10.wmf"/><Relationship Id="rId3" Type="http://schemas.openxmlformats.org/officeDocument/2006/relationships/image" Target="../media/image102.wmf"/><Relationship Id="rId7" Type="http://schemas.openxmlformats.org/officeDocument/2006/relationships/image" Target="../media/image106.wmf"/><Relationship Id="rId12" Type="http://schemas.openxmlformats.org/officeDocument/2006/relationships/image" Target="../media/image109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105.wmf"/><Relationship Id="rId11" Type="http://schemas.openxmlformats.org/officeDocument/2006/relationships/image" Target="../media/image108.wmf"/><Relationship Id="rId5" Type="http://schemas.openxmlformats.org/officeDocument/2006/relationships/image" Target="../media/image104.wmf"/><Relationship Id="rId10" Type="http://schemas.openxmlformats.org/officeDocument/2006/relationships/image" Target="../media/image14.wmf"/><Relationship Id="rId4" Type="http://schemas.openxmlformats.org/officeDocument/2006/relationships/image" Target="../media/image103.wmf"/><Relationship Id="rId9" Type="http://schemas.openxmlformats.org/officeDocument/2006/relationships/image" Target="../media/image10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7" Type="http://schemas.openxmlformats.org/officeDocument/2006/relationships/image" Target="../media/image116.wmf"/><Relationship Id="rId2" Type="http://schemas.openxmlformats.org/officeDocument/2006/relationships/image" Target="../media/image111.wmf"/><Relationship Id="rId1" Type="http://schemas.openxmlformats.org/officeDocument/2006/relationships/image" Target="../media/image93.wmf"/><Relationship Id="rId6" Type="http://schemas.openxmlformats.org/officeDocument/2006/relationships/image" Target="../media/image115.wmf"/><Relationship Id="rId5" Type="http://schemas.openxmlformats.org/officeDocument/2006/relationships/image" Target="../media/image114.wmf"/><Relationship Id="rId4" Type="http://schemas.openxmlformats.org/officeDocument/2006/relationships/image" Target="../media/image113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7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1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3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image" Target="../media/image18.wmf"/><Relationship Id="rId1" Type="http://schemas.openxmlformats.org/officeDocument/2006/relationships/image" Target="../media/image9.wmf"/><Relationship Id="rId6" Type="http://schemas.openxmlformats.org/officeDocument/2006/relationships/image" Target="../media/image8.wmf"/><Relationship Id="rId5" Type="http://schemas.openxmlformats.org/officeDocument/2006/relationships/image" Target="../media/image6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6.wmf"/><Relationship Id="rId7" Type="http://schemas.openxmlformats.org/officeDocument/2006/relationships/image" Target="../media/image26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8.wmf"/><Relationship Id="rId10" Type="http://schemas.openxmlformats.org/officeDocument/2006/relationships/image" Target="../media/image29.wmf"/><Relationship Id="rId4" Type="http://schemas.openxmlformats.org/officeDocument/2006/relationships/image" Target="../media/image7.wmf"/><Relationship Id="rId9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7.wmf"/><Relationship Id="rId7" Type="http://schemas.openxmlformats.org/officeDocument/2006/relationships/image" Target="../media/image40.wmf"/><Relationship Id="rId2" Type="http://schemas.openxmlformats.org/officeDocument/2006/relationships/image" Target="../media/image6.wmf"/><Relationship Id="rId1" Type="http://schemas.openxmlformats.org/officeDocument/2006/relationships/image" Target="../media/image38.wmf"/><Relationship Id="rId6" Type="http://schemas.openxmlformats.org/officeDocument/2006/relationships/image" Target="../media/image39.wmf"/><Relationship Id="rId11" Type="http://schemas.openxmlformats.org/officeDocument/2006/relationships/image" Target="../media/image41.wmf"/><Relationship Id="rId5" Type="http://schemas.openxmlformats.org/officeDocument/2006/relationships/image" Target="../media/image25.wmf"/><Relationship Id="rId10" Type="http://schemas.openxmlformats.org/officeDocument/2006/relationships/image" Target="../media/image28.wmf"/><Relationship Id="rId4" Type="http://schemas.openxmlformats.org/officeDocument/2006/relationships/image" Target="../media/image8.wmf"/><Relationship Id="rId9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25.wmf"/><Relationship Id="rId1" Type="http://schemas.openxmlformats.org/officeDocument/2006/relationships/image" Target="../media/image42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8.wmf"/><Relationship Id="rId7" Type="http://schemas.openxmlformats.org/officeDocument/2006/relationships/image" Target="../media/image52.wmf"/><Relationship Id="rId2" Type="http://schemas.openxmlformats.org/officeDocument/2006/relationships/image" Target="../media/image6.wmf"/><Relationship Id="rId1" Type="http://schemas.openxmlformats.org/officeDocument/2006/relationships/image" Target="../media/image49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10" Type="http://schemas.openxmlformats.org/officeDocument/2006/relationships/image" Target="../media/image55.wmf"/><Relationship Id="rId4" Type="http://schemas.openxmlformats.org/officeDocument/2006/relationships/image" Target="../media/image21.wmf"/><Relationship Id="rId9" Type="http://schemas.openxmlformats.org/officeDocument/2006/relationships/image" Target="../media/image5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16975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380CE66-0811-40DE-927A-F303C25225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82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9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9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08488"/>
            <a:ext cx="54864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9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5388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9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15388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44A8BD26-54A0-414F-A261-10C36C4F7A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12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0809C1-48E8-4F50-B628-417ABDCEFD10}" type="slidenum">
              <a:rPr lang="en-US"/>
              <a:pPr/>
              <a:t>1</a:t>
            </a:fld>
            <a:endParaRPr 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FFD91-0B98-49C0-9E44-2E5DC6BA435B}" type="slidenum">
              <a:rPr lang="en-US"/>
              <a:pPr/>
              <a:t>10</a:t>
            </a:fld>
            <a:endParaRPr 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BE0EB1-E622-4441-8654-0DDE394F3F14}" type="slidenum">
              <a:rPr lang="en-US"/>
              <a:pPr/>
              <a:t>11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E8497-16B4-475B-A0A8-1D096F28D6E8}" type="slidenum">
              <a:rPr lang="en-US"/>
              <a:pPr/>
              <a:t>12</a:t>
            </a:fld>
            <a:endParaRPr lang="en-US"/>
          </a:p>
        </p:txBody>
      </p:sp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3BA52B-6169-40BF-9979-FA40A1F4C88D}" type="slidenum">
              <a:rPr lang="en-US"/>
              <a:pPr/>
              <a:t>13</a:t>
            </a:fld>
            <a:endParaRPr lang="en-US"/>
          </a:p>
        </p:txBody>
      </p:sp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66C73-9672-4C57-8D0F-0F9A8387B8B3}" type="slidenum">
              <a:rPr lang="en-US"/>
              <a:pPr/>
              <a:t>14</a:t>
            </a:fld>
            <a:endParaRPr lang="en-US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79474-3230-4EF5-9134-4AC0ADAA915C}" type="slidenum">
              <a:rPr lang="en-US"/>
              <a:pPr/>
              <a:t>15</a:t>
            </a:fld>
            <a:endParaRPr lang="en-US"/>
          </a:p>
        </p:txBody>
      </p:sp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6EFBEE-706C-484E-B658-CDC4ABA26DDC}" type="slidenum">
              <a:rPr lang="en-US"/>
              <a:pPr/>
              <a:t>16</a:t>
            </a:fld>
            <a:endParaRPr lang="en-US"/>
          </a:p>
        </p:txBody>
      </p:sp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E4AAC9-8ED3-45DC-B13E-6C8766EB8F6D}" type="slidenum">
              <a:rPr lang="en-US"/>
              <a:pPr/>
              <a:t>17</a:t>
            </a:fld>
            <a:endParaRPr lang="en-US"/>
          </a:p>
        </p:txBody>
      </p:sp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F2EEA2-7FFD-4C95-94FA-CDADE22E3F5F}" type="slidenum">
              <a:rPr lang="en-US"/>
              <a:pPr/>
              <a:t>18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D9DB19-92D3-4789-8D82-2F8B279EDBA8}" type="slidenum">
              <a:rPr lang="en-US"/>
              <a:pPr/>
              <a:t>19</a:t>
            </a:fld>
            <a:endParaRPr lang="en-US"/>
          </a:p>
        </p:txBody>
      </p:sp>
      <p:sp>
        <p:nvSpPr>
          <p:cNvPr id="548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AA9CFE-5664-4CC4-95E1-CF1D5CD80ACB}" type="slidenum">
              <a:rPr lang="en-US"/>
              <a:pPr/>
              <a:t>2</a:t>
            </a:fld>
            <a:endParaRPr lang="en-US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1986EF-92BD-4F10-9313-0F4BF5110A2F}" type="slidenum">
              <a:rPr lang="en-US"/>
              <a:pPr/>
              <a:t>20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FDE42-D110-416C-B5EA-0E3B215D0BA3}" type="slidenum">
              <a:rPr lang="en-US"/>
              <a:pPr/>
              <a:t>21</a:t>
            </a:fld>
            <a:endParaRPr lang="en-US"/>
          </a:p>
        </p:txBody>
      </p:sp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61790-19BD-4DE0-B609-A015D82A4A7F}" type="slidenum">
              <a:rPr lang="en-US"/>
              <a:pPr/>
              <a:t>22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5210A-BAFE-4732-A050-09C9DEED4412}" type="slidenum">
              <a:rPr lang="en-US"/>
              <a:pPr/>
              <a:t>23</a:t>
            </a:fld>
            <a:endParaRPr lang="en-US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BA9977-DE6D-4875-A60A-E064BD303EA8}" type="slidenum">
              <a:rPr lang="en-US"/>
              <a:pPr/>
              <a:t>24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25F73F-BC0D-4646-984F-3B83AEDFCB8C}" type="slidenum">
              <a:rPr lang="en-US"/>
              <a:pPr/>
              <a:t>25</a:t>
            </a:fld>
            <a:endParaRPr lang="en-US"/>
          </a:p>
        </p:txBody>
      </p:sp>
      <p:sp>
        <p:nvSpPr>
          <p:cNvPr id="55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AD6AD5-B33E-4E45-BA49-1FB92385D12E}" type="slidenum">
              <a:rPr lang="en-US"/>
              <a:pPr/>
              <a:t>26</a:t>
            </a:fld>
            <a:endParaRPr lang="en-US"/>
          </a:p>
        </p:txBody>
      </p:sp>
      <p:sp>
        <p:nvSpPr>
          <p:cNvPr id="55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2F213A-F699-48BB-92F1-5D7DE75E2847}" type="slidenum">
              <a:rPr lang="en-US"/>
              <a:pPr/>
              <a:t>27</a:t>
            </a:fld>
            <a:endParaRPr lang="en-US"/>
          </a:p>
        </p:txBody>
      </p:sp>
      <p:sp>
        <p:nvSpPr>
          <p:cNvPr id="55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D075B1-4DDA-4F5F-B85A-C27F1134A8D0}" type="slidenum">
              <a:rPr lang="en-US"/>
              <a:pPr/>
              <a:t>28</a:t>
            </a:fld>
            <a:endParaRPr lang="en-US"/>
          </a:p>
        </p:txBody>
      </p:sp>
      <p:sp>
        <p:nvSpPr>
          <p:cNvPr id="55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9B60BE-3887-4CBC-9F07-4BDBA93D0397}" type="slidenum">
              <a:rPr lang="en-US"/>
              <a:pPr/>
              <a:t>30</a:t>
            </a:fld>
            <a:endParaRPr lang="en-US"/>
          </a:p>
        </p:txBody>
      </p:sp>
      <p:sp>
        <p:nvSpPr>
          <p:cNvPr id="55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F56C82-F931-432F-A5E6-00A9AA6E954B}" type="slidenum">
              <a:rPr lang="en-US"/>
              <a:pPr/>
              <a:t>3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751122-0EBC-4112-8636-182CEB868778}" type="slidenum">
              <a:rPr lang="en-US"/>
              <a:pPr/>
              <a:t>31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B828E-E242-4D82-8D93-020D70D9E7D7}" type="slidenum">
              <a:rPr lang="en-US"/>
              <a:pPr/>
              <a:t>32</a:t>
            </a:fld>
            <a:endParaRPr lang="en-US"/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A7205-151B-4A0C-BBAD-F7795571DCFC}" type="slidenum">
              <a:rPr lang="en-US"/>
              <a:pPr/>
              <a:t>33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E6DE5-ED58-494A-A983-E379BCFC5D16}" type="slidenum">
              <a:rPr lang="en-US"/>
              <a:pPr/>
              <a:t>34</a:t>
            </a:fld>
            <a:endParaRPr lang="en-US"/>
          </a:p>
        </p:txBody>
      </p:sp>
      <p:sp>
        <p:nvSpPr>
          <p:cNvPr id="56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86FA82-5B78-41D7-A088-CFFF17927357}" type="slidenum">
              <a:rPr lang="en-US"/>
              <a:pPr/>
              <a:t>35</a:t>
            </a:fld>
            <a:endParaRPr lang="en-US"/>
          </a:p>
        </p:txBody>
      </p:sp>
      <p:sp>
        <p:nvSpPr>
          <p:cNvPr id="564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89B478-2300-461E-9FCD-07746B562AEC}" type="slidenum">
              <a:rPr lang="en-US"/>
              <a:pPr/>
              <a:t>36</a:t>
            </a:fld>
            <a:endParaRPr lang="en-US"/>
          </a:p>
        </p:txBody>
      </p:sp>
      <p:sp>
        <p:nvSpPr>
          <p:cNvPr id="5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30244-E84D-4381-8BE5-49728824DF22}" type="slidenum">
              <a:rPr lang="en-US"/>
              <a:pPr/>
              <a:t>37</a:t>
            </a:fld>
            <a:endParaRPr lang="en-US"/>
          </a:p>
        </p:txBody>
      </p:sp>
      <p:sp>
        <p:nvSpPr>
          <p:cNvPr id="56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0809C1-48E8-4F50-B628-417ABDCEFD10}" type="slidenum">
              <a:rPr lang="en-US"/>
              <a:pPr/>
              <a:t>39</a:t>
            </a:fld>
            <a:endParaRPr 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E893D0-D8E6-4A22-BEEF-0C0B27942517}" type="slidenum">
              <a:rPr lang="en-US"/>
              <a:pPr/>
              <a:t>4</a:t>
            </a:fld>
            <a:endParaRPr lang="en-US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1D95C5-9363-4422-8E70-FCFD8A1483A7}" type="slidenum">
              <a:rPr lang="en-US"/>
              <a:pPr/>
              <a:t>5</a:t>
            </a:fld>
            <a:endParaRPr lang="en-US"/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WF is a universal coordinate frame.</a:t>
            </a:r>
          </a:p>
          <a:p>
            <a:endParaRPr lang="en-US"/>
          </a:p>
          <a:p>
            <a:r>
              <a:rPr lang="en-US"/>
              <a:t>JF is used to specify movements of each individual joint of the robot.</a:t>
            </a:r>
          </a:p>
          <a:p>
            <a:endParaRPr lang="en-US"/>
          </a:p>
          <a:p>
            <a:r>
              <a:rPr lang="en-US"/>
              <a:t>HF specifies movements of the robot’s hand relative to a frame attached to the hand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72CBF-EDC1-41F5-889A-AFAAB4FCC0C8}" type="slidenum">
              <a:rPr lang="en-US"/>
              <a:pPr/>
              <a:t>6</a:t>
            </a:fld>
            <a:endParaRPr lang="en-US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F920A-34DA-4D90-9518-B80D32673AE0}" type="slidenum">
              <a:rPr lang="en-US"/>
              <a:pPr/>
              <a:t>7</a:t>
            </a:fld>
            <a:endParaRPr lang="en-US"/>
          </a:p>
        </p:txBody>
      </p:sp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D9E758-DAF0-4CE9-8BA1-474520F030B6}" type="slidenum">
              <a:rPr lang="en-US"/>
              <a:pPr/>
              <a:t>8</a:t>
            </a:fld>
            <a:endParaRPr lang="en-US"/>
          </a:p>
        </p:txBody>
      </p:sp>
      <p:sp>
        <p:nvSpPr>
          <p:cNvPr id="53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0275E8-D326-4E23-A9C3-B3BF5367EACC}" type="slidenum">
              <a:rPr lang="en-US"/>
              <a:pPr/>
              <a:t>9</a:t>
            </a:fld>
            <a:endParaRPr lang="en-US"/>
          </a:p>
        </p:txBody>
      </p:sp>
      <p:sp>
        <p:nvSpPr>
          <p:cNvPr id="53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0030-2E71-4DBD-8918-05E19C02C3D2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311B-0ECB-41C4-A8AC-2F3FCA02D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6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0030-2E71-4DBD-8918-05E19C02C3D2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DC81-FC83-4CED-9707-4A6FC78326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21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0030-2E71-4DBD-8918-05E19C02C3D2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E647-97F0-4101-9DD8-A96250205C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30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601F6A4C-5BDD-40E9-9A8E-8FD0AA7892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4DEA02A9-F92B-4292-B80E-82CC0BC86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0030-2E71-4DBD-8918-05E19C02C3D2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6E8A-B1DA-4259-9BBF-B3BFE6EC9E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8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0030-2E71-4DBD-8918-05E19C02C3D2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1C464-409D-4200-A1A4-863AFBEBB7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0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0030-2E71-4DBD-8918-05E19C02C3D2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B5F5-9725-4430-B0DA-93D8ABFDE2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6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0030-2E71-4DBD-8918-05E19C02C3D2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1B507-1A42-4DDA-B90D-76D172E17C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7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0030-2E71-4DBD-8918-05E19C02C3D2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C217F-FECB-4C73-99B8-410608E87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9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0030-2E71-4DBD-8918-05E19C02C3D2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998E-31AE-4ECF-8EDE-BAAA14E8BF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1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0030-2E71-4DBD-8918-05E19C02C3D2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46EE-6BFB-4D53-B355-DA8EAEDC90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4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0030-2E71-4DBD-8918-05E19C02C3D2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853FD-1F32-4576-9ADD-0930344F8A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1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20030-2E71-4DBD-8918-05E19C02C3D2}" type="datetimeFigureOut">
              <a:rPr lang="en-US" smtClean="0"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FC98C-F333-427B-9307-3B1D9B9A5A7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" descr="bann01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8200" y="1066800"/>
            <a:ext cx="7315200" cy="68263"/>
          </a:xfrm>
          <a:prstGeom prst="rect">
            <a:avLst/>
          </a:prstGeom>
          <a:noFill/>
        </p:spPr>
      </p:pic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457200" y="6629400"/>
            <a:ext cx="9144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1981200" y="6629400"/>
            <a:ext cx="1066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3048000" y="6491288"/>
            <a:ext cx="3429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Book Antiqua" pitchFamily="18" charset="0"/>
              </a:rPr>
              <a:t>The City College of New York</a:t>
            </a:r>
          </a:p>
        </p:txBody>
      </p:sp>
      <p:pic>
        <p:nvPicPr>
          <p:cNvPr id="11" name="Picture 10" descr="indexseal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447800" y="6324600"/>
            <a:ext cx="436563" cy="609600"/>
          </a:xfrm>
          <a:prstGeom prst="rect">
            <a:avLst/>
          </a:prstGeom>
          <a:noFill/>
        </p:spPr>
      </p:pic>
      <p:pic>
        <p:nvPicPr>
          <p:cNvPr id="12" name="Picture 14" descr="CCNY Robotics 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091363" y="6400800"/>
            <a:ext cx="452437" cy="457200"/>
          </a:xfrm>
          <a:prstGeom prst="rect">
            <a:avLst/>
          </a:prstGeom>
          <a:noFill/>
        </p:spPr>
      </p:pic>
      <p:sp>
        <p:nvSpPr>
          <p:cNvPr id="13" name="Line 15"/>
          <p:cNvSpPr>
            <a:spLocks noChangeShapeType="1"/>
          </p:cNvSpPr>
          <p:nvPr userDrawn="1"/>
        </p:nvSpPr>
        <p:spPr bwMode="auto">
          <a:xfrm>
            <a:off x="6019800" y="6629400"/>
            <a:ext cx="9906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 userDrawn="1"/>
        </p:nvSpPr>
        <p:spPr bwMode="auto">
          <a:xfrm>
            <a:off x="7620000" y="6629400"/>
            <a:ext cx="9144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2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74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54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71.bin"/><Relationship Id="rId17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3.bin"/><Relationship Id="rId20" Type="http://schemas.openxmlformats.org/officeDocument/2006/relationships/oleObject" Target="../embeddings/oleObject75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21.wmf"/><Relationship Id="rId24" Type="http://schemas.openxmlformats.org/officeDocument/2006/relationships/oleObject" Target="../embeddings/oleObject77.bin"/><Relationship Id="rId5" Type="http://schemas.openxmlformats.org/officeDocument/2006/relationships/image" Target="../media/image49.wmf"/><Relationship Id="rId15" Type="http://schemas.openxmlformats.org/officeDocument/2006/relationships/image" Target="../media/image51.wmf"/><Relationship Id="rId23" Type="http://schemas.openxmlformats.org/officeDocument/2006/relationships/image" Target="../media/image55.wmf"/><Relationship Id="rId10" Type="http://schemas.openxmlformats.org/officeDocument/2006/relationships/oleObject" Target="../embeddings/oleObject70.bin"/><Relationship Id="rId19" Type="http://schemas.openxmlformats.org/officeDocument/2006/relationships/image" Target="../media/image53.wmf"/><Relationship Id="rId4" Type="http://schemas.openxmlformats.org/officeDocument/2006/relationships/oleObject" Target="../embeddings/oleObject67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72.bin"/><Relationship Id="rId22" Type="http://schemas.openxmlformats.org/officeDocument/2006/relationships/oleObject" Target="../embeddings/oleObject7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85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54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82.bin"/><Relationship Id="rId17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21.wmf"/><Relationship Id="rId5" Type="http://schemas.openxmlformats.org/officeDocument/2006/relationships/image" Target="../media/image56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53.wmf"/><Relationship Id="rId4" Type="http://schemas.openxmlformats.org/officeDocument/2006/relationships/oleObject" Target="../embeddings/oleObject78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83.bin"/><Relationship Id="rId22" Type="http://schemas.openxmlformats.org/officeDocument/2006/relationships/oleObject" Target="../embeddings/oleObject8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54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58.wmf"/><Relationship Id="rId5" Type="http://schemas.openxmlformats.org/officeDocument/2006/relationships/image" Target="../media/image40.wmf"/><Relationship Id="rId15" Type="http://schemas.openxmlformats.org/officeDocument/2006/relationships/oleObject" Target="../embeddings/oleObject94.bin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8.bin"/><Relationship Id="rId9" Type="http://schemas.openxmlformats.org/officeDocument/2006/relationships/image" Target="../media/image57.wmf"/><Relationship Id="rId14" Type="http://schemas.openxmlformats.org/officeDocument/2006/relationships/oleObject" Target="../embeddings/oleObject9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image" Target="../media/image63.wmf"/><Relationship Id="rId18" Type="http://schemas.openxmlformats.org/officeDocument/2006/relationships/oleObject" Target="../embeddings/oleObject102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99.bin"/><Relationship Id="rId17" Type="http://schemas.openxmlformats.org/officeDocument/2006/relationships/image" Target="../media/image65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01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96.bin"/><Relationship Id="rId11" Type="http://schemas.openxmlformats.org/officeDocument/2006/relationships/image" Target="../media/image62.wmf"/><Relationship Id="rId5" Type="http://schemas.openxmlformats.org/officeDocument/2006/relationships/image" Target="../media/image59.wmf"/><Relationship Id="rId15" Type="http://schemas.openxmlformats.org/officeDocument/2006/relationships/image" Target="../media/image64.wmf"/><Relationship Id="rId10" Type="http://schemas.openxmlformats.org/officeDocument/2006/relationships/oleObject" Target="../embeddings/oleObject98.bin"/><Relationship Id="rId19" Type="http://schemas.openxmlformats.org/officeDocument/2006/relationships/image" Target="../media/image66.wmf"/><Relationship Id="rId4" Type="http://schemas.openxmlformats.org/officeDocument/2006/relationships/oleObject" Target="../embeddings/oleObject95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10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04.bin"/><Relationship Id="rId5" Type="http://schemas.openxmlformats.org/officeDocument/2006/relationships/image" Target="../media/image67.wmf"/><Relationship Id="rId4" Type="http://schemas.openxmlformats.org/officeDocument/2006/relationships/oleObject" Target="../embeddings/oleObject10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7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06.bin"/><Relationship Id="rId5" Type="http://schemas.openxmlformats.org/officeDocument/2006/relationships/image" Target="../media/image69.wmf"/><Relationship Id="rId4" Type="http://schemas.openxmlformats.org/officeDocument/2006/relationships/oleObject" Target="../embeddings/oleObject105.bin"/><Relationship Id="rId9" Type="http://schemas.openxmlformats.org/officeDocument/2006/relationships/image" Target="../media/image7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7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09.bin"/><Relationship Id="rId5" Type="http://schemas.openxmlformats.org/officeDocument/2006/relationships/image" Target="../media/image72.wmf"/><Relationship Id="rId4" Type="http://schemas.openxmlformats.org/officeDocument/2006/relationships/oleObject" Target="../embeddings/oleObject10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10.bin"/><Relationship Id="rId11" Type="http://schemas.openxmlformats.org/officeDocument/2006/relationships/image" Target="../media/image77.wmf"/><Relationship Id="rId5" Type="http://schemas.openxmlformats.org/officeDocument/2006/relationships/image" Target="../media/image79.png"/><Relationship Id="rId10" Type="http://schemas.openxmlformats.org/officeDocument/2006/relationships/oleObject" Target="../embeddings/oleObject112.bin"/><Relationship Id="rId4" Type="http://schemas.openxmlformats.org/officeDocument/2006/relationships/image" Target="../media/image78.png"/><Relationship Id="rId9" Type="http://schemas.openxmlformats.org/officeDocument/2006/relationships/image" Target="../media/image7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8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14.bin"/><Relationship Id="rId5" Type="http://schemas.openxmlformats.org/officeDocument/2006/relationships/image" Target="../media/image76.wmf"/><Relationship Id="rId4" Type="http://schemas.openxmlformats.org/officeDocument/2006/relationships/oleObject" Target="../embeddings/oleObject113.bin"/><Relationship Id="rId9" Type="http://schemas.openxmlformats.org/officeDocument/2006/relationships/image" Target="../media/image8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8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17.bin"/><Relationship Id="rId5" Type="http://schemas.openxmlformats.org/officeDocument/2006/relationships/image" Target="../media/image82.wmf"/><Relationship Id="rId4" Type="http://schemas.openxmlformats.org/officeDocument/2006/relationships/oleObject" Target="../embeddings/oleObject11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13" Type="http://schemas.openxmlformats.org/officeDocument/2006/relationships/image" Target="../media/image86.wmf"/><Relationship Id="rId18" Type="http://schemas.openxmlformats.org/officeDocument/2006/relationships/oleObject" Target="../embeddings/oleObject125.bin"/><Relationship Id="rId26" Type="http://schemas.openxmlformats.org/officeDocument/2006/relationships/oleObject" Target="../embeddings/oleObject130.bin"/><Relationship Id="rId3" Type="http://schemas.openxmlformats.org/officeDocument/2006/relationships/notesSlide" Target="../notesSlides/notesSlide22.xml"/><Relationship Id="rId21" Type="http://schemas.openxmlformats.org/officeDocument/2006/relationships/image" Target="../media/image28.wmf"/><Relationship Id="rId7" Type="http://schemas.openxmlformats.org/officeDocument/2006/relationships/image" Target="../media/image85.wmf"/><Relationship Id="rId12" Type="http://schemas.openxmlformats.org/officeDocument/2006/relationships/oleObject" Target="../embeddings/oleObject122.bin"/><Relationship Id="rId17" Type="http://schemas.openxmlformats.org/officeDocument/2006/relationships/image" Target="../media/image26.wmf"/><Relationship Id="rId25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4.bin"/><Relationship Id="rId20" Type="http://schemas.openxmlformats.org/officeDocument/2006/relationships/oleObject" Target="../embeddings/oleObject126.bin"/><Relationship Id="rId29" Type="http://schemas.openxmlformats.org/officeDocument/2006/relationships/oleObject" Target="../embeddings/oleObject133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19.bin"/><Relationship Id="rId11" Type="http://schemas.openxmlformats.org/officeDocument/2006/relationships/image" Target="../media/image7.wmf"/><Relationship Id="rId24" Type="http://schemas.openxmlformats.org/officeDocument/2006/relationships/oleObject" Target="../embeddings/oleObject129.bin"/><Relationship Id="rId5" Type="http://schemas.openxmlformats.org/officeDocument/2006/relationships/image" Target="../media/image84.wmf"/><Relationship Id="rId15" Type="http://schemas.openxmlformats.org/officeDocument/2006/relationships/image" Target="../media/image25.wmf"/><Relationship Id="rId23" Type="http://schemas.openxmlformats.org/officeDocument/2006/relationships/oleObject" Target="../embeddings/oleObject128.bin"/><Relationship Id="rId28" Type="http://schemas.openxmlformats.org/officeDocument/2006/relationships/oleObject" Target="../embeddings/oleObject132.bin"/><Relationship Id="rId10" Type="http://schemas.openxmlformats.org/officeDocument/2006/relationships/oleObject" Target="../embeddings/oleObject121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118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123.bin"/><Relationship Id="rId22" Type="http://schemas.openxmlformats.org/officeDocument/2006/relationships/oleObject" Target="../embeddings/oleObject127.bin"/><Relationship Id="rId27" Type="http://schemas.openxmlformats.org/officeDocument/2006/relationships/oleObject" Target="../embeddings/oleObject131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141.bin"/><Relationship Id="rId3" Type="http://schemas.openxmlformats.org/officeDocument/2006/relationships/notesSlide" Target="../notesSlides/notesSlide23.xml"/><Relationship Id="rId21" Type="http://schemas.openxmlformats.org/officeDocument/2006/relationships/image" Target="../media/image53.wmf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138.bin"/><Relationship Id="rId17" Type="http://schemas.openxmlformats.org/officeDocument/2006/relationships/image" Target="../media/image51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40.bin"/><Relationship Id="rId20" Type="http://schemas.openxmlformats.org/officeDocument/2006/relationships/oleObject" Target="../embeddings/oleObject142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35.bin"/><Relationship Id="rId11" Type="http://schemas.openxmlformats.org/officeDocument/2006/relationships/image" Target="../media/image8.wmf"/><Relationship Id="rId5" Type="http://schemas.openxmlformats.org/officeDocument/2006/relationships/image" Target="../media/image87.wmf"/><Relationship Id="rId15" Type="http://schemas.openxmlformats.org/officeDocument/2006/relationships/image" Target="../media/image50.wmf"/><Relationship Id="rId10" Type="http://schemas.openxmlformats.org/officeDocument/2006/relationships/oleObject" Target="../embeddings/oleObject137.bin"/><Relationship Id="rId19" Type="http://schemas.openxmlformats.org/officeDocument/2006/relationships/image" Target="../media/image52.wmf"/><Relationship Id="rId4" Type="http://schemas.openxmlformats.org/officeDocument/2006/relationships/oleObject" Target="../embeddings/oleObject134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139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5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9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44.bin"/><Relationship Id="rId5" Type="http://schemas.openxmlformats.org/officeDocument/2006/relationships/image" Target="../media/image89.wmf"/><Relationship Id="rId4" Type="http://schemas.openxmlformats.org/officeDocument/2006/relationships/oleObject" Target="../embeddings/oleObject143.bin"/><Relationship Id="rId9" Type="http://schemas.openxmlformats.org/officeDocument/2006/relationships/image" Target="../media/image91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8.bin"/><Relationship Id="rId13" Type="http://schemas.openxmlformats.org/officeDocument/2006/relationships/image" Target="../media/image93.wmf"/><Relationship Id="rId18" Type="http://schemas.openxmlformats.org/officeDocument/2006/relationships/oleObject" Target="../embeddings/oleObject153.bin"/><Relationship Id="rId3" Type="http://schemas.openxmlformats.org/officeDocument/2006/relationships/notesSlide" Target="../notesSlides/notesSlide26.xml"/><Relationship Id="rId21" Type="http://schemas.openxmlformats.org/officeDocument/2006/relationships/image" Target="../media/image97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50.bin"/><Relationship Id="rId17" Type="http://schemas.openxmlformats.org/officeDocument/2006/relationships/image" Target="../media/image95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52.bin"/><Relationship Id="rId20" Type="http://schemas.openxmlformats.org/officeDocument/2006/relationships/oleObject" Target="../embeddings/oleObject154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47.bin"/><Relationship Id="rId11" Type="http://schemas.openxmlformats.org/officeDocument/2006/relationships/image" Target="../media/image92.wmf"/><Relationship Id="rId5" Type="http://schemas.openxmlformats.org/officeDocument/2006/relationships/image" Target="../media/image6.wmf"/><Relationship Id="rId15" Type="http://schemas.openxmlformats.org/officeDocument/2006/relationships/image" Target="../media/image94.wmf"/><Relationship Id="rId10" Type="http://schemas.openxmlformats.org/officeDocument/2006/relationships/oleObject" Target="../embeddings/oleObject149.bin"/><Relationship Id="rId19" Type="http://schemas.openxmlformats.org/officeDocument/2006/relationships/image" Target="../media/image96.wmf"/><Relationship Id="rId4" Type="http://schemas.openxmlformats.org/officeDocument/2006/relationships/oleObject" Target="../embeddings/oleObject146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51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7.bin"/><Relationship Id="rId13" Type="http://schemas.openxmlformats.org/officeDocument/2006/relationships/image" Target="../media/image96.wmf"/><Relationship Id="rId18" Type="http://schemas.openxmlformats.org/officeDocument/2006/relationships/image" Target="../media/image98.wmf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59.bin"/><Relationship Id="rId17" Type="http://schemas.openxmlformats.org/officeDocument/2006/relationships/oleObject" Target="../embeddings/oleObject16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2.bin"/><Relationship Id="rId20" Type="http://schemas.openxmlformats.org/officeDocument/2006/relationships/image" Target="../media/image99.wmf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56.bin"/><Relationship Id="rId11" Type="http://schemas.openxmlformats.org/officeDocument/2006/relationships/image" Target="../media/image95.wmf"/><Relationship Id="rId5" Type="http://schemas.openxmlformats.org/officeDocument/2006/relationships/image" Target="../media/image21.wmf"/><Relationship Id="rId15" Type="http://schemas.openxmlformats.org/officeDocument/2006/relationships/oleObject" Target="../embeddings/oleObject161.bin"/><Relationship Id="rId10" Type="http://schemas.openxmlformats.org/officeDocument/2006/relationships/oleObject" Target="../embeddings/oleObject158.bin"/><Relationship Id="rId19" Type="http://schemas.openxmlformats.org/officeDocument/2006/relationships/oleObject" Target="../embeddings/oleObject164.bin"/><Relationship Id="rId4" Type="http://schemas.openxmlformats.org/officeDocument/2006/relationships/oleObject" Target="../embeddings/oleObject155.bin"/><Relationship Id="rId9" Type="http://schemas.openxmlformats.org/officeDocument/2006/relationships/image" Target="../media/image94.wmf"/><Relationship Id="rId14" Type="http://schemas.openxmlformats.org/officeDocument/2006/relationships/oleObject" Target="../embeddings/oleObject160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7.bin"/><Relationship Id="rId13" Type="http://schemas.openxmlformats.org/officeDocument/2006/relationships/image" Target="../media/image104.wmf"/><Relationship Id="rId18" Type="http://schemas.openxmlformats.org/officeDocument/2006/relationships/oleObject" Target="../embeddings/oleObject172.bin"/><Relationship Id="rId26" Type="http://schemas.openxmlformats.org/officeDocument/2006/relationships/oleObject" Target="../embeddings/oleObject176.bin"/><Relationship Id="rId3" Type="http://schemas.openxmlformats.org/officeDocument/2006/relationships/notesSlide" Target="../notesSlides/notesSlide28.xml"/><Relationship Id="rId21" Type="http://schemas.openxmlformats.org/officeDocument/2006/relationships/image" Target="../media/image107.wmf"/><Relationship Id="rId7" Type="http://schemas.openxmlformats.org/officeDocument/2006/relationships/image" Target="../media/image101.wmf"/><Relationship Id="rId12" Type="http://schemas.openxmlformats.org/officeDocument/2006/relationships/oleObject" Target="../embeddings/oleObject169.bin"/><Relationship Id="rId17" Type="http://schemas.openxmlformats.org/officeDocument/2006/relationships/image" Target="../media/image106.wmf"/><Relationship Id="rId25" Type="http://schemas.openxmlformats.org/officeDocument/2006/relationships/image" Target="../media/image108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71.bin"/><Relationship Id="rId20" Type="http://schemas.openxmlformats.org/officeDocument/2006/relationships/oleObject" Target="../embeddings/oleObject173.bin"/><Relationship Id="rId29" Type="http://schemas.openxmlformats.org/officeDocument/2006/relationships/image" Target="../media/image110.wmf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66.bin"/><Relationship Id="rId11" Type="http://schemas.openxmlformats.org/officeDocument/2006/relationships/image" Target="../media/image103.wmf"/><Relationship Id="rId24" Type="http://schemas.openxmlformats.org/officeDocument/2006/relationships/oleObject" Target="../embeddings/oleObject175.bin"/><Relationship Id="rId5" Type="http://schemas.openxmlformats.org/officeDocument/2006/relationships/image" Target="../media/image100.wmf"/><Relationship Id="rId15" Type="http://schemas.openxmlformats.org/officeDocument/2006/relationships/image" Target="../media/image105.wmf"/><Relationship Id="rId23" Type="http://schemas.openxmlformats.org/officeDocument/2006/relationships/image" Target="../media/image14.wmf"/><Relationship Id="rId28" Type="http://schemas.openxmlformats.org/officeDocument/2006/relationships/oleObject" Target="../embeddings/oleObject177.bin"/><Relationship Id="rId10" Type="http://schemas.openxmlformats.org/officeDocument/2006/relationships/oleObject" Target="../embeddings/oleObject168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165.bin"/><Relationship Id="rId9" Type="http://schemas.openxmlformats.org/officeDocument/2006/relationships/image" Target="../media/image102.wmf"/><Relationship Id="rId14" Type="http://schemas.openxmlformats.org/officeDocument/2006/relationships/oleObject" Target="../embeddings/oleObject170.bin"/><Relationship Id="rId22" Type="http://schemas.openxmlformats.org/officeDocument/2006/relationships/oleObject" Target="../embeddings/oleObject174.bin"/><Relationship Id="rId27" Type="http://schemas.openxmlformats.org/officeDocument/2006/relationships/image" Target="../media/image109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wmf"/><Relationship Id="rId13" Type="http://schemas.openxmlformats.org/officeDocument/2006/relationships/oleObject" Target="../embeddings/oleObject183.bin"/><Relationship Id="rId3" Type="http://schemas.openxmlformats.org/officeDocument/2006/relationships/oleObject" Target="../embeddings/oleObject178.bin"/><Relationship Id="rId7" Type="http://schemas.openxmlformats.org/officeDocument/2006/relationships/oleObject" Target="../embeddings/oleObject180.bin"/><Relationship Id="rId12" Type="http://schemas.openxmlformats.org/officeDocument/2006/relationships/image" Target="../media/image114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16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11.wmf"/><Relationship Id="rId11" Type="http://schemas.openxmlformats.org/officeDocument/2006/relationships/oleObject" Target="../embeddings/oleObject182.bin"/><Relationship Id="rId5" Type="http://schemas.openxmlformats.org/officeDocument/2006/relationships/oleObject" Target="../embeddings/oleObject179.bin"/><Relationship Id="rId15" Type="http://schemas.openxmlformats.org/officeDocument/2006/relationships/oleObject" Target="../embeddings/oleObject184.bin"/><Relationship Id="rId10" Type="http://schemas.openxmlformats.org/officeDocument/2006/relationships/image" Target="../media/image113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181.bin"/><Relationship Id="rId14" Type="http://schemas.openxmlformats.org/officeDocument/2006/relationships/image" Target="../media/image11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1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117.wmf"/><Relationship Id="rId4" Type="http://schemas.openxmlformats.org/officeDocument/2006/relationships/oleObject" Target="../embeddings/oleObject185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8.bin"/><Relationship Id="rId13" Type="http://schemas.openxmlformats.org/officeDocument/2006/relationships/oleObject" Target="../embeddings/oleObject192.bin"/><Relationship Id="rId18" Type="http://schemas.openxmlformats.org/officeDocument/2006/relationships/oleObject" Target="../embeddings/oleObject197.bin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19.wmf"/><Relationship Id="rId12" Type="http://schemas.openxmlformats.org/officeDocument/2006/relationships/oleObject" Target="../embeddings/oleObject191.bin"/><Relationship Id="rId17" Type="http://schemas.openxmlformats.org/officeDocument/2006/relationships/oleObject" Target="../embeddings/oleObject196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95.bin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87.bin"/><Relationship Id="rId11" Type="http://schemas.openxmlformats.org/officeDocument/2006/relationships/oleObject" Target="../embeddings/oleObject190.bin"/><Relationship Id="rId5" Type="http://schemas.openxmlformats.org/officeDocument/2006/relationships/image" Target="../media/image118.wmf"/><Relationship Id="rId15" Type="http://schemas.openxmlformats.org/officeDocument/2006/relationships/oleObject" Target="../embeddings/oleObject194.bin"/><Relationship Id="rId10" Type="http://schemas.openxmlformats.org/officeDocument/2006/relationships/oleObject" Target="../embeddings/oleObject189.bin"/><Relationship Id="rId4" Type="http://schemas.openxmlformats.org/officeDocument/2006/relationships/oleObject" Target="../embeddings/oleObject186.bin"/><Relationship Id="rId9" Type="http://schemas.openxmlformats.org/officeDocument/2006/relationships/image" Target="../media/image120.wmf"/><Relationship Id="rId14" Type="http://schemas.openxmlformats.org/officeDocument/2006/relationships/oleObject" Target="../embeddings/oleObject193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121.wmf"/><Relationship Id="rId4" Type="http://schemas.openxmlformats.org/officeDocument/2006/relationships/oleObject" Target="../embeddings/oleObject198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122.wmf"/><Relationship Id="rId4" Type="http://schemas.openxmlformats.org/officeDocument/2006/relationships/oleObject" Target="../embeddings/oleObject199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123.wmf"/><Relationship Id="rId4" Type="http://schemas.openxmlformats.org/officeDocument/2006/relationships/oleObject" Target="../embeddings/oleObject200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3.bin"/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1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202.bin"/><Relationship Id="rId5" Type="http://schemas.openxmlformats.org/officeDocument/2006/relationships/image" Target="../media/image124.wmf"/><Relationship Id="rId4" Type="http://schemas.openxmlformats.org/officeDocument/2006/relationships/oleObject" Target="../embeddings/oleObject201.bin"/><Relationship Id="rId9" Type="http://schemas.openxmlformats.org/officeDocument/2006/relationships/image" Target="../media/image126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27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0.wmf"/><Relationship Id="rId5" Type="http://schemas.openxmlformats.org/officeDocument/2006/relationships/image" Target="../media/image9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22.e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35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28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26.wmf"/><Relationship Id="rId25" Type="http://schemas.openxmlformats.org/officeDocument/2006/relationships/image" Target="../media/image30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6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7.wmf"/><Relationship Id="rId24" Type="http://schemas.openxmlformats.org/officeDocument/2006/relationships/oleObject" Target="../embeddings/oleObject38.bin"/><Relationship Id="rId5" Type="http://schemas.openxmlformats.org/officeDocument/2006/relationships/image" Target="../media/image23.wmf"/><Relationship Id="rId15" Type="http://schemas.openxmlformats.org/officeDocument/2006/relationships/image" Target="../media/image25.wmf"/><Relationship Id="rId23" Type="http://schemas.openxmlformats.org/officeDocument/2006/relationships/image" Target="../media/image29.wmf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33.bin"/><Relationship Id="rId22" Type="http://schemas.openxmlformats.org/officeDocument/2006/relationships/oleObject" Target="../embeddings/oleObject3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46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43.bin"/><Relationship Id="rId17" Type="http://schemas.openxmlformats.org/officeDocument/2006/relationships/image" Target="../media/image37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45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42.bin"/><Relationship Id="rId19" Type="http://schemas.openxmlformats.org/officeDocument/2006/relationships/oleObject" Target="../embeddings/oleObject47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4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55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27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40.wmf"/><Relationship Id="rId25" Type="http://schemas.openxmlformats.org/officeDocument/2006/relationships/image" Target="../media/image41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6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58.bin"/><Relationship Id="rId5" Type="http://schemas.openxmlformats.org/officeDocument/2006/relationships/image" Target="../media/image38.wmf"/><Relationship Id="rId15" Type="http://schemas.openxmlformats.org/officeDocument/2006/relationships/image" Target="../media/image39.wmf"/><Relationship Id="rId23" Type="http://schemas.openxmlformats.org/officeDocument/2006/relationships/image" Target="../media/image28.wmf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26.w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53.bin"/><Relationship Id="rId22" Type="http://schemas.openxmlformats.org/officeDocument/2006/relationships/oleObject" Target="../embeddings/oleObject5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66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63.bin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5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44.wmf"/><Relationship Id="rId5" Type="http://schemas.openxmlformats.org/officeDocument/2006/relationships/image" Target="../media/image42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62.bin"/><Relationship Id="rId19" Type="http://schemas.openxmlformats.org/officeDocument/2006/relationships/image" Target="../media/image48.wmf"/><Relationship Id="rId4" Type="http://schemas.openxmlformats.org/officeDocument/2006/relationships/oleObject" Target="../embeddings/oleObject59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6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29600" cy="5943600"/>
          </a:xfrm>
          <a:noFill/>
          <a:ln/>
        </p:spPr>
        <p:txBody>
          <a:bodyPr>
            <a:noAutofit/>
          </a:bodyPr>
          <a:lstStyle/>
          <a:p>
            <a:r>
              <a:rPr lang="en-US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Kinematics of Robot Manipulator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1F29-90B2-436E-8258-08813505557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700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Rotation Matrix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8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3600" dirty="0"/>
              <a:t>Basic Rotation Matrix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pPr lvl="1"/>
            <a:r>
              <a:rPr lang="en-US" dirty="0"/>
              <a:t>Rotation about </a:t>
            </a:r>
            <a:r>
              <a:rPr lang="en-US" dirty="0">
                <a:solidFill>
                  <a:srgbClr val="FF0000"/>
                </a:solidFill>
              </a:rPr>
              <a:t>x-axis</a:t>
            </a:r>
            <a:r>
              <a:rPr lang="en-US" dirty="0"/>
              <a:t> with</a:t>
            </a:r>
          </a:p>
          <a:p>
            <a:pPr lvl="1"/>
            <a:endParaRPr lang="en-US" sz="3200" dirty="0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7ADD-0D9C-4DAC-AABA-6CA45A59D991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508932" name="Object 4"/>
          <p:cNvGraphicFramePr>
            <a:graphicFrameLocks noChangeAspect="1"/>
          </p:cNvGraphicFramePr>
          <p:nvPr/>
        </p:nvGraphicFramePr>
        <p:xfrm>
          <a:off x="1066800" y="1676400"/>
          <a:ext cx="6477000" cy="200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9047" name="Equation" r:id="rId4" imgW="2298600" imgH="711000" progId="Equation.3">
                  <p:embed/>
                </p:oleObj>
              </mc:Choice>
              <mc:Fallback>
                <p:oleObj name="Equation" r:id="rId4" imgW="2298600" imgH="71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76400"/>
                        <a:ext cx="6477000" cy="200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8933" name="Group 5"/>
          <p:cNvGrpSpPr>
            <a:grpSpLocks/>
          </p:cNvGrpSpPr>
          <p:nvPr/>
        </p:nvGrpSpPr>
        <p:grpSpPr bwMode="auto">
          <a:xfrm>
            <a:off x="5791200" y="4114800"/>
            <a:ext cx="2743200" cy="2414588"/>
            <a:chOff x="3408" y="2078"/>
            <a:chExt cx="2208" cy="2001"/>
          </a:xfrm>
        </p:grpSpPr>
        <p:graphicFrame>
          <p:nvGraphicFramePr>
            <p:cNvPr id="508934" name="Object 6"/>
            <p:cNvGraphicFramePr>
              <a:graphicFrameLocks noChangeAspect="1"/>
            </p:cNvGraphicFramePr>
            <p:nvPr/>
          </p:nvGraphicFramePr>
          <p:xfrm>
            <a:off x="3552" y="3888"/>
            <a:ext cx="19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9048" name="Equation" r:id="rId6" imgW="126720" imgH="139680" progId="Equation.3">
                    <p:embed/>
                  </p:oleObj>
                </mc:Choice>
                <mc:Fallback>
                  <p:oleObj name="Equation" r:id="rId6" imgW="126720" imgH="1396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3888"/>
                          <a:ext cx="19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8935" name="Line 7"/>
            <p:cNvSpPr>
              <a:spLocks noChangeShapeType="1"/>
            </p:cNvSpPr>
            <p:nvPr/>
          </p:nvSpPr>
          <p:spPr bwMode="auto">
            <a:xfrm>
              <a:off x="4205" y="3422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8936" name="Line 8"/>
            <p:cNvSpPr>
              <a:spLocks noChangeShapeType="1"/>
            </p:cNvSpPr>
            <p:nvPr/>
          </p:nvSpPr>
          <p:spPr bwMode="auto">
            <a:xfrm flipV="1">
              <a:off x="4205" y="2222"/>
              <a:ext cx="0" cy="1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08937" name="Object 9"/>
            <p:cNvGraphicFramePr>
              <a:graphicFrameLocks noChangeAspect="1"/>
            </p:cNvGraphicFramePr>
            <p:nvPr/>
          </p:nvGraphicFramePr>
          <p:xfrm>
            <a:off x="4253" y="2078"/>
            <a:ext cx="192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9049" name="Equation" r:id="rId8" imgW="126720" imgH="126720" progId="Equation.3">
                    <p:embed/>
                  </p:oleObj>
                </mc:Choice>
                <mc:Fallback>
                  <p:oleObj name="Equation" r:id="rId8" imgW="126720" imgH="12672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3" y="2078"/>
                          <a:ext cx="192" cy="1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8938" name="Object 10"/>
            <p:cNvGraphicFramePr>
              <a:graphicFrameLocks noChangeAspect="1"/>
            </p:cNvGraphicFramePr>
            <p:nvPr/>
          </p:nvGraphicFramePr>
          <p:xfrm>
            <a:off x="5405" y="3504"/>
            <a:ext cx="211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9050" name="Equation" r:id="rId10" imgW="139680" imgH="164880" progId="Equation.3">
                    <p:embed/>
                  </p:oleObj>
                </mc:Choice>
                <mc:Fallback>
                  <p:oleObj name="Equation" r:id="rId10" imgW="139680" imgH="16488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5" y="3504"/>
                          <a:ext cx="211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8939" name="Object 11"/>
            <p:cNvGraphicFramePr>
              <a:graphicFrameLocks noChangeAspect="1"/>
            </p:cNvGraphicFramePr>
            <p:nvPr/>
          </p:nvGraphicFramePr>
          <p:xfrm>
            <a:off x="5165" y="2654"/>
            <a:ext cx="155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9051" name="Equation" r:id="rId12" imgW="114120" imgH="139680" progId="Equation.3">
                    <p:embed/>
                  </p:oleObj>
                </mc:Choice>
                <mc:Fallback>
                  <p:oleObj name="Equation" r:id="rId12" imgW="114120" imgH="13968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5" y="2654"/>
                          <a:ext cx="155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8940" name="Object 12"/>
            <p:cNvGraphicFramePr>
              <a:graphicFrameLocks noChangeAspect="1"/>
            </p:cNvGraphicFramePr>
            <p:nvPr/>
          </p:nvGraphicFramePr>
          <p:xfrm>
            <a:off x="3660" y="2270"/>
            <a:ext cx="208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9052" name="Equation" r:id="rId14" imgW="152280" imgH="139680" progId="Equation.3">
                    <p:embed/>
                  </p:oleObj>
                </mc:Choice>
                <mc:Fallback>
                  <p:oleObj name="Equation" r:id="rId14" imgW="152280" imgH="13968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0" y="2270"/>
                          <a:ext cx="208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08941" name="Group 13"/>
            <p:cNvGrpSpPr>
              <a:grpSpLocks/>
            </p:cNvGrpSpPr>
            <p:nvPr/>
          </p:nvGrpSpPr>
          <p:grpSpPr bwMode="auto">
            <a:xfrm rot="-1556523">
              <a:off x="3895" y="2138"/>
              <a:ext cx="1233" cy="1065"/>
              <a:chOff x="3014" y="3080"/>
              <a:chExt cx="820" cy="802"/>
            </a:xfrm>
          </p:grpSpPr>
          <p:sp>
            <p:nvSpPr>
              <p:cNvPr id="508942" name="Line 14"/>
              <p:cNvSpPr>
                <a:spLocks noChangeShapeType="1"/>
              </p:cNvSpPr>
              <p:nvPr/>
            </p:nvSpPr>
            <p:spPr bwMode="auto">
              <a:xfrm>
                <a:off x="3014" y="3882"/>
                <a:ext cx="8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8943" name="Line 15"/>
              <p:cNvSpPr>
                <a:spLocks noChangeShapeType="1"/>
              </p:cNvSpPr>
              <p:nvPr/>
            </p:nvSpPr>
            <p:spPr bwMode="auto">
              <a:xfrm flipV="1">
                <a:off x="3014" y="3080"/>
                <a:ext cx="0" cy="8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8944" name="Line 16"/>
            <p:cNvSpPr>
              <a:spLocks noChangeShapeType="1"/>
            </p:cNvSpPr>
            <p:nvPr/>
          </p:nvSpPr>
          <p:spPr bwMode="auto">
            <a:xfrm flipV="1">
              <a:off x="4205" y="2798"/>
              <a:ext cx="67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5" name="Line 17"/>
            <p:cNvSpPr>
              <a:spLocks noChangeShapeType="1"/>
            </p:cNvSpPr>
            <p:nvPr/>
          </p:nvSpPr>
          <p:spPr bwMode="auto">
            <a:xfrm>
              <a:off x="4877" y="279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6" name="Line 18"/>
            <p:cNvSpPr>
              <a:spLocks noChangeShapeType="1"/>
            </p:cNvSpPr>
            <p:nvPr/>
          </p:nvSpPr>
          <p:spPr bwMode="auto">
            <a:xfrm flipH="1">
              <a:off x="4205" y="279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7" name="Line 19"/>
            <p:cNvSpPr>
              <a:spLocks noChangeShapeType="1"/>
            </p:cNvSpPr>
            <p:nvPr/>
          </p:nvSpPr>
          <p:spPr bwMode="auto">
            <a:xfrm>
              <a:off x="4877" y="2798"/>
              <a:ext cx="96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8" name="Line 20"/>
            <p:cNvSpPr>
              <a:spLocks noChangeShapeType="1"/>
            </p:cNvSpPr>
            <p:nvPr/>
          </p:nvSpPr>
          <p:spPr bwMode="auto">
            <a:xfrm flipH="1">
              <a:off x="4061" y="2798"/>
              <a:ext cx="816" cy="38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08949" name="Object 21"/>
            <p:cNvGraphicFramePr>
              <a:graphicFrameLocks noChangeAspect="1"/>
            </p:cNvGraphicFramePr>
            <p:nvPr/>
          </p:nvGraphicFramePr>
          <p:xfrm>
            <a:off x="4781" y="2462"/>
            <a:ext cx="245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9053" name="Equation" r:id="rId16" imgW="152280" imgH="164880" progId="Equation.3">
                    <p:embed/>
                  </p:oleObj>
                </mc:Choice>
                <mc:Fallback>
                  <p:oleObj name="Equation" r:id="rId16" imgW="152280" imgH="164880" progId="Equation.3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1" y="2462"/>
                          <a:ext cx="245" cy="26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8950" name="Line 22"/>
            <p:cNvSpPr>
              <a:spLocks noChangeShapeType="1"/>
            </p:cNvSpPr>
            <p:nvPr/>
          </p:nvSpPr>
          <p:spPr bwMode="auto">
            <a:xfrm flipH="1">
              <a:off x="3408" y="3408"/>
              <a:ext cx="816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51" name="Line 23"/>
            <p:cNvSpPr>
              <a:spLocks noChangeShapeType="1"/>
            </p:cNvSpPr>
            <p:nvPr/>
          </p:nvSpPr>
          <p:spPr bwMode="auto">
            <a:xfrm flipH="1">
              <a:off x="3744" y="3408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08952" name="Object 24"/>
            <p:cNvGraphicFramePr>
              <a:graphicFrameLocks noChangeAspect="1"/>
            </p:cNvGraphicFramePr>
            <p:nvPr/>
          </p:nvGraphicFramePr>
          <p:xfrm>
            <a:off x="3840" y="3648"/>
            <a:ext cx="173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9054" name="Equation" r:id="rId18" imgW="126720" imgH="139680" progId="Equation.3">
                    <p:embed/>
                  </p:oleObj>
                </mc:Choice>
                <mc:Fallback>
                  <p:oleObj name="Equation" r:id="rId18" imgW="126720" imgH="139680" progId="Equation.3">
                    <p:embed/>
                    <p:pic>
                      <p:nvPicPr>
                        <p:cNvPr id="0" name="Picture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3648"/>
                          <a:ext cx="173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08976" name="Arc 48"/>
          <p:cNvSpPr>
            <a:spLocks/>
          </p:cNvSpPr>
          <p:nvPr/>
        </p:nvSpPr>
        <p:spPr bwMode="auto">
          <a:xfrm flipV="1">
            <a:off x="7162800" y="5410200"/>
            <a:ext cx="304800" cy="304800"/>
          </a:xfrm>
          <a:custGeom>
            <a:avLst/>
            <a:gdLst>
              <a:gd name="G0" fmla="+- 0 0 0"/>
              <a:gd name="G1" fmla="+- 16065 0 0"/>
              <a:gd name="G2" fmla="+- 21600 0 0"/>
              <a:gd name="T0" fmla="*/ 14439 w 21600"/>
              <a:gd name="T1" fmla="*/ 0 h 23755"/>
              <a:gd name="T2" fmla="*/ 20185 w 21600"/>
              <a:gd name="T3" fmla="*/ 23755 h 23755"/>
              <a:gd name="T4" fmla="*/ 0 w 21600"/>
              <a:gd name="T5" fmla="*/ 16065 h 23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755" fill="none" extrusionOk="0">
                <a:moveTo>
                  <a:pt x="14438" y="0"/>
                </a:moveTo>
                <a:cubicBezTo>
                  <a:pt x="18996" y="4096"/>
                  <a:pt x="21600" y="9936"/>
                  <a:pt x="21600" y="16065"/>
                </a:cubicBezTo>
                <a:cubicBezTo>
                  <a:pt x="21600" y="18693"/>
                  <a:pt x="21120" y="21299"/>
                  <a:pt x="20184" y="23754"/>
                </a:cubicBezTo>
              </a:path>
              <a:path w="21600" h="23755" stroke="0" extrusionOk="0">
                <a:moveTo>
                  <a:pt x="14438" y="0"/>
                </a:moveTo>
                <a:cubicBezTo>
                  <a:pt x="18996" y="4096"/>
                  <a:pt x="21600" y="9936"/>
                  <a:pt x="21600" y="16065"/>
                </a:cubicBezTo>
                <a:cubicBezTo>
                  <a:pt x="21600" y="18693"/>
                  <a:pt x="21120" y="21299"/>
                  <a:pt x="20184" y="23754"/>
                </a:cubicBezTo>
                <a:lnTo>
                  <a:pt x="0" y="1606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08977" name="Object 49"/>
          <p:cNvGraphicFramePr>
            <a:graphicFrameLocks noChangeAspect="1"/>
          </p:cNvGraphicFramePr>
          <p:nvPr/>
        </p:nvGraphicFramePr>
        <p:xfrm>
          <a:off x="7467600" y="5410200"/>
          <a:ext cx="23336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9055" name="Equation" r:id="rId20" imgW="126720" imgH="177480" progId="Equation.3">
                  <p:embed/>
                </p:oleObj>
              </mc:Choice>
              <mc:Fallback>
                <p:oleObj name="Equation" r:id="rId20" imgW="126720" imgH="177480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410200"/>
                        <a:ext cx="233363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8978" name="Object 50"/>
          <p:cNvGraphicFramePr>
            <a:graphicFrameLocks noChangeAspect="1"/>
          </p:cNvGraphicFramePr>
          <p:nvPr/>
        </p:nvGraphicFramePr>
        <p:xfrm>
          <a:off x="990600" y="4495800"/>
          <a:ext cx="3921125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9056" name="Equation" r:id="rId22" imgW="1726920" imgH="711000" progId="Equation.3">
                  <p:embed/>
                </p:oleObj>
              </mc:Choice>
              <mc:Fallback>
                <p:oleObj name="Equation" r:id="rId22" imgW="1726920" imgH="71100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95800"/>
                        <a:ext cx="3921125" cy="161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8980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304683"/>
              </p:ext>
            </p:extLst>
          </p:nvPr>
        </p:nvGraphicFramePr>
        <p:xfrm>
          <a:off x="5181600" y="3733800"/>
          <a:ext cx="28733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9057" name="Equation" r:id="rId24" imgW="126720" imgH="177480" progId="Equation.3">
                  <p:embed/>
                </p:oleObj>
              </mc:Choice>
              <mc:Fallback>
                <p:oleObj name="Equation" r:id="rId24" imgW="126720" imgH="17748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733800"/>
                        <a:ext cx="287338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Is it True?  Can we check?</a:t>
            </a:r>
            <a:endParaRPr lang="en-US" dirty="0"/>
          </a:p>
        </p:txBody>
      </p:sp>
      <p:sp>
        <p:nvSpPr>
          <p:cNvPr id="4700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Rotation about x axis with </a:t>
            </a:r>
          </a:p>
          <a:p>
            <a:endParaRPr lang="en-US" dirty="0"/>
          </a:p>
        </p:txBody>
      </p:sp>
      <p:sp>
        <p:nvSpPr>
          <p:cNvPr id="2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88A18-6832-433E-9DBD-0ADF9D24B5CD}" type="slidenum">
              <a:rPr lang="en-US"/>
              <a:pPr/>
              <a:t>11</a:t>
            </a:fld>
            <a:endParaRPr lang="en-US"/>
          </a:p>
        </p:txBody>
      </p:sp>
      <p:graphicFrame>
        <p:nvGraphicFramePr>
          <p:cNvPr id="470035" name="Object 19"/>
          <p:cNvGraphicFramePr>
            <a:graphicFrameLocks noChangeAspect="1"/>
          </p:cNvGraphicFramePr>
          <p:nvPr/>
        </p:nvGraphicFramePr>
        <p:xfrm>
          <a:off x="990600" y="2438400"/>
          <a:ext cx="4648200" cy="387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106" name="Equation" r:id="rId4" imgW="1993680" imgH="1663560" progId="Equation.3">
                  <p:embed/>
                </p:oleObj>
              </mc:Choice>
              <mc:Fallback>
                <p:oleObj name="Equation" r:id="rId4" imgW="1993680" imgH="166356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38400"/>
                        <a:ext cx="4648200" cy="3871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0041" name="Group 25"/>
          <p:cNvGrpSpPr>
            <a:grpSpLocks/>
          </p:cNvGrpSpPr>
          <p:nvPr/>
        </p:nvGrpSpPr>
        <p:grpSpPr bwMode="auto">
          <a:xfrm>
            <a:off x="5486400" y="3276600"/>
            <a:ext cx="3505200" cy="3176588"/>
            <a:chOff x="3408" y="2078"/>
            <a:chExt cx="2208" cy="2001"/>
          </a:xfrm>
        </p:grpSpPr>
        <p:graphicFrame>
          <p:nvGraphicFramePr>
            <p:cNvPr id="470037" name="Object 21"/>
            <p:cNvGraphicFramePr>
              <a:graphicFrameLocks noChangeAspect="1"/>
            </p:cNvGraphicFramePr>
            <p:nvPr/>
          </p:nvGraphicFramePr>
          <p:xfrm>
            <a:off x="3552" y="3888"/>
            <a:ext cx="19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0107" name="Equation" r:id="rId6" imgW="126720" imgH="139680" progId="Equation.3">
                    <p:embed/>
                  </p:oleObj>
                </mc:Choice>
                <mc:Fallback>
                  <p:oleObj name="Equation" r:id="rId6" imgW="126720" imgH="139680" progId="Equation.3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3888"/>
                          <a:ext cx="19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0020" name="Line 4"/>
            <p:cNvSpPr>
              <a:spLocks noChangeShapeType="1"/>
            </p:cNvSpPr>
            <p:nvPr/>
          </p:nvSpPr>
          <p:spPr bwMode="auto">
            <a:xfrm>
              <a:off x="4205" y="3422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0021" name="Line 5"/>
            <p:cNvSpPr>
              <a:spLocks noChangeShapeType="1"/>
            </p:cNvSpPr>
            <p:nvPr/>
          </p:nvSpPr>
          <p:spPr bwMode="auto">
            <a:xfrm flipV="1">
              <a:off x="4205" y="2222"/>
              <a:ext cx="0" cy="1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70022" name="Object 6"/>
            <p:cNvGraphicFramePr>
              <a:graphicFrameLocks noChangeAspect="1"/>
            </p:cNvGraphicFramePr>
            <p:nvPr/>
          </p:nvGraphicFramePr>
          <p:xfrm>
            <a:off x="4253" y="2078"/>
            <a:ext cx="192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0108" name="Equation" r:id="rId8" imgW="126720" imgH="126720" progId="Equation.3">
                    <p:embed/>
                  </p:oleObj>
                </mc:Choice>
                <mc:Fallback>
                  <p:oleObj name="Equation" r:id="rId8" imgW="126720" imgH="12672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3" y="2078"/>
                          <a:ext cx="192" cy="1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0023" name="Object 7"/>
            <p:cNvGraphicFramePr>
              <a:graphicFrameLocks noChangeAspect="1"/>
            </p:cNvGraphicFramePr>
            <p:nvPr/>
          </p:nvGraphicFramePr>
          <p:xfrm>
            <a:off x="5405" y="3504"/>
            <a:ext cx="211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0109" name="Equation" r:id="rId10" imgW="139680" imgH="164880" progId="Equation.3">
                    <p:embed/>
                  </p:oleObj>
                </mc:Choice>
                <mc:Fallback>
                  <p:oleObj name="Equation" r:id="rId10" imgW="139680" imgH="1648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5" y="3504"/>
                          <a:ext cx="211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0024" name="Object 8"/>
            <p:cNvGraphicFramePr>
              <a:graphicFrameLocks noChangeAspect="1"/>
            </p:cNvGraphicFramePr>
            <p:nvPr/>
          </p:nvGraphicFramePr>
          <p:xfrm>
            <a:off x="5165" y="2654"/>
            <a:ext cx="155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0110" name="Equation" r:id="rId12" imgW="114120" imgH="139680" progId="Equation.3">
                    <p:embed/>
                  </p:oleObj>
                </mc:Choice>
                <mc:Fallback>
                  <p:oleObj name="Equation" r:id="rId12" imgW="114120" imgH="13968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5" y="2654"/>
                          <a:ext cx="155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0025" name="Object 9"/>
            <p:cNvGraphicFramePr>
              <a:graphicFrameLocks noChangeAspect="1"/>
            </p:cNvGraphicFramePr>
            <p:nvPr/>
          </p:nvGraphicFramePr>
          <p:xfrm>
            <a:off x="3660" y="2270"/>
            <a:ext cx="208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0111" name="Equation" r:id="rId14" imgW="152280" imgH="139680" progId="Equation.3">
                    <p:embed/>
                  </p:oleObj>
                </mc:Choice>
                <mc:Fallback>
                  <p:oleObj name="Equation" r:id="rId14" imgW="152280" imgH="1396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0" y="2270"/>
                          <a:ext cx="208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70026" name="Group 10"/>
            <p:cNvGrpSpPr>
              <a:grpSpLocks/>
            </p:cNvGrpSpPr>
            <p:nvPr/>
          </p:nvGrpSpPr>
          <p:grpSpPr bwMode="auto">
            <a:xfrm rot="-1556523">
              <a:off x="3895" y="2138"/>
              <a:ext cx="1233" cy="1065"/>
              <a:chOff x="3014" y="3080"/>
              <a:chExt cx="820" cy="802"/>
            </a:xfrm>
          </p:grpSpPr>
          <p:sp>
            <p:nvSpPr>
              <p:cNvPr id="470027" name="Line 11"/>
              <p:cNvSpPr>
                <a:spLocks noChangeShapeType="1"/>
              </p:cNvSpPr>
              <p:nvPr/>
            </p:nvSpPr>
            <p:spPr bwMode="auto">
              <a:xfrm>
                <a:off x="3014" y="3882"/>
                <a:ext cx="8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028" name="Line 12"/>
              <p:cNvSpPr>
                <a:spLocks noChangeShapeType="1"/>
              </p:cNvSpPr>
              <p:nvPr/>
            </p:nvSpPr>
            <p:spPr bwMode="auto">
              <a:xfrm flipV="1">
                <a:off x="3014" y="3080"/>
                <a:ext cx="0" cy="8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0029" name="Line 13"/>
            <p:cNvSpPr>
              <a:spLocks noChangeShapeType="1"/>
            </p:cNvSpPr>
            <p:nvPr/>
          </p:nvSpPr>
          <p:spPr bwMode="auto">
            <a:xfrm flipV="1">
              <a:off x="4205" y="2798"/>
              <a:ext cx="67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0030" name="Line 14"/>
            <p:cNvSpPr>
              <a:spLocks noChangeShapeType="1"/>
            </p:cNvSpPr>
            <p:nvPr/>
          </p:nvSpPr>
          <p:spPr bwMode="auto">
            <a:xfrm>
              <a:off x="4877" y="279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0031" name="Line 15"/>
            <p:cNvSpPr>
              <a:spLocks noChangeShapeType="1"/>
            </p:cNvSpPr>
            <p:nvPr/>
          </p:nvSpPr>
          <p:spPr bwMode="auto">
            <a:xfrm flipH="1">
              <a:off x="4205" y="279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0032" name="Line 16"/>
            <p:cNvSpPr>
              <a:spLocks noChangeShapeType="1"/>
            </p:cNvSpPr>
            <p:nvPr/>
          </p:nvSpPr>
          <p:spPr bwMode="auto">
            <a:xfrm>
              <a:off x="4877" y="2798"/>
              <a:ext cx="96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0033" name="Line 17"/>
            <p:cNvSpPr>
              <a:spLocks noChangeShapeType="1"/>
            </p:cNvSpPr>
            <p:nvPr/>
          </p:nvSpPr>
          <p:spPr bwMode="auto">
            <a:xfrm flipH="1">
              <a:off x="4061" y="2798"/>
              <a:ext cx="816" cy="38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70034" name="Object 18"/>
            <p:cNvGraphicFramePr>
              <a:graphicFrameLocks noChangeAspect="1"/>
            </p:cNvGraphicFramePr>
            <p:nvPr/>
          </p:nvGraphicFramePr>
          <p:xfrm>
            <a:off x="4781" y="2462"/>
            <a:ext cx="245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0112" name="Equation" r:id="rId16" imgW="152280" imgH="164880" progId="Equation.3">
                    <p:embed/>
                  </p:oleObj>
                </mc:Choice>
                <mc:Fallback>
                  <p:oleObj name="Equation" r:id="rId16" imgW="152280" imgH="164880" progId="Equation.3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1" y="2462"/>
                          <a:ext cx="245" cy="26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0036" name="Line 20"/>
            <p:cNvSpPr>
              <a:spLocks noChangeShapeType="1"/>
            </p:cNvSpPr>
            <p:nvPr/>
          </p:nvSpPr>
          <p:spPr bwMode="auto">
            <a:xfrm flipH="1">
              <a:off x="3408" y="3408"/>
              <a:ext cx="816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0038" name="Line 22"/>
            <p:cNvSpPr>
              <a:spLocks noChangeShapeType="1"/>
            </p:cNvSpPr>
            <p:nvPr/>
          </p:nvSpPr>
          <p:spPr bwMode="auto">
            <a:xfrm flipH="1">
              <a:off x="3744" y="3408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70039" name="Object 23"/>
            <p:cNvGraphicFramePr>
              <a:graphicFrameLocks noChangeAspect="1"/>
            </p:cNvGraphicFramePr>
            <p:nvPr/>
          </p:nvGraphicFramePr>
          <p:xfrm>
            <a:off x="3840" y="3648"/>
            <a:ext cx="173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0113" name="Equation" r:id="rId18" imgW="126720" imgH="139680" progId="Equation.3">
                    <p:embed/>
                  </p:oleObj>
                </mc:Choice>
                <mc:Fallback>
                  <p:oleObj name="Equation" r:id="rId18" imgW="126720" imgH="139680" progId="Equation.3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3648"/>
                          <a:ext cx="173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70043" name="Object 27"/>
          <p:cNvGraphicFramePr>
            <a:graphicFrameLocks noChangeAspect="1"/>
          </p:cNvGraphicFramePr>
          <p:nvPr/>
        </p:nvGraphicFramePr>
        <p:xfrm>
          <a:off x="5334000" y="1905000"/>
          <a:ext cx="34131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114" name="Equation" r:id="rId20" imgW="126720" imgH="177480" progId="Equation.3">
                  <p:embed/>
                </p:oleObj>
              </mc:Choice>
              <mc:Fallback>
                <p:oleObj name="Equation" r:id="rId20" imgW="126720" imgH="17748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905000"/>
                        <a:ext cx="341313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0044" name="Arc 28"/>
          <p:cNvSpPr>
            <a:spLocks/>
          </p:cNvSpPr>
          <p:nvPr/>
        </p:nvSpPr>
        <p:spPr bwMode="auto">
          <a:xfrm flipV="1">
            <a:off x="7162800" y="5029200"/>
            <a:ext cx="304800" cy="381000"/>
          </a:xfrm>
          <a:custGeom>
            <a:avLst/>
            <a:gdLst>
              <a:gd name="G0" fmla="+- 0 0 0"/>
              <a:gd name="G1" fmla="+- 16065 0 0"/>
              <a:gd name="G2" fmla="+- 21600 0 0"/>
              <a:gd name="T0" fmla="*/ 14439 w 21600"/>
              <a:gd name="T1" fmla="*/ 0 h 23755"/>
              <a:gd name="T2" fmla="*/ 20185 w 21600"/>
              <a:gd name="T3" fmla="*/ 23755 h 23755"/>
              <a:gd name="T4" fmla="*/ 0 w 21600"/>
              <a:gd name="T5" fmla="*/ 16065 h 23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755" fill="none" extrusionOk="0">
                <a:moveTo>
                  <a:pt x="14438" y="0"/>
                </a:moveTo>
                <a:cubicBezTo>
                  <a:pt x="18996" y="4096"/>
                  <a:pt x="21600" y="9936"/>
                  <a:pt x="21600" y="16065"/>
                </a:cubicBezTo>
                <a:cubicBezTo>
                  <a:pt x="21600" y="18693"/>
                  <a:pt x="21120" y="21299"/>
                  <a:pt x="20184" y="23754"/>
                </a:cubicBezTo>
              </a:path>
              <a:path w="21600" h="23755" stroke="0" extrusionOk="0">
                <a:moveTo>
                  <a:pt x="14438" y="0"/>
                </a:moveTo>
                <a:cubicBezTo>
                  <a:pt x="18996" y="4096"/>
                  <a:pt x="21600" y="9936"/>
                  <a:pt x="21600" y="16065"/>
                </a:cubicBezTo>
                <a:cubicBezTo>
                  <a:pt x="21600" y="18693"/>
                  <a:pt x="21120" y="21299"/>
                  <a:pt x="20184" y="23754"/>
                </a:cubicBezTo>
                <a:lnTo>
                  <a:pt x="0" y="1606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0045" name="Object 29"/>
          <p:cNvGraphicFramePr>
            <a:graphicFrameLocks noChangeAspect="1"/>
          </p:cNvGraphicFramePr>
          <p:nvPr/>
        </p:nvGraphicFramePr>
        <p:xfrm>
          <a:off x="7467600" y="5105400"/>
          <a:ext cx="23336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115" name="Equation" r:id="rId22" imgW="126720" imgH="177480" progId="Equation.3">
                  <p:embed/>
                </p:oleObj>
              </mc:Choice>
              <mc:Fallback>
                <p:oleObj name="Equation" r:id="rId22" imgW="126720" imgH="17748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105400"/>
                        <a:ext cx="233363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"/>
            <a:ext cx="8229600" cy="9525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Rotation Matrices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906963"/>
          </a:xfrm>
        </p:spPr>
        <p:txBody>
          <a:bodyPr/>
          <a:lstStyle/>
          <a:p>
            <a:pPr lvl="1"/>
            <a:r>
              <a:rPr lang="en-US" dirty="0"/>
              <a:t>Rotation about </a:t>
            </a:r>
            <a:r>
              <a:rPr lang="en-US" b="1" dirty="0">
                <a:solidFill>
                  <a:srgbClr val="FF0000"/>
                </a:solidFill>
              </a:rPr>
              <a:t>x-axis</a:t>
            </a:r>
            <a:r>
              <a:rPr lang="en-US" dirty="0"/>
              <a:t> with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Rotation about </a:t>
            </a:r>
            <a:r>
              <a:rPr lang="en-US" b="1" dirty="0">
                <a:solidFill>
                  <a:srgbClr val="FF0000"/>
                </a:solidFill>
              </a:rPr>
              <a:t>y-axis</a:t>
            </a:r>
            <a:r>
              <a:rPr lang="en-US" dirty="0"/>
              <a:t> with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Rotation about </a:t>
            </a:r>
            <a:r>
              <a:rPr lang="en-US" b="1" dirty="0">
                <a:solidFill>
                  <a:srgbClr val="FF0000"/>
                </a:solidFill>
              </a:rPr>
              <a:t>z-axis</a:t>
            </a:r>
            <a:r>
              <a:rPr lang="en-US" dirty="0"/>
              <a:t> with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75EDB-5121-4C1F-AC52-04A9020FEFEF}" type="slidenum">
              <a:rPr lang="en-US"/>
              <a:pPr/>
              <a:t>12</a:t>
            </a:fld>
            <a:endParaRPr lang="en-US"/>
          </a:p>
        </p:txBody>
      </p:sp>
      <p:graphicFrame>
        <p:nvGraphicFramePr>
          <p:cNvPr id="510981" name="Object 5"/>
          <p:cNvGraphicFramePr>
            <a:graphicFrameLocks noChangeAspect="1"/>
          </p:cNvGraphicFramePr>
          <p:nvPr/>
        </p:nvGraphicFramePr>
        <p:xfrm>
          <a:off x="1219200" y="5410200"/>
          <a:ext cx="184626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1023" name="Equation" r:id="rId4" imgW="723600" imgH="241200" progId="Equation.3">
                  <p:embed/>
                </p:oleObj>
              </mc:Choice>
              <mc:Fallback>
                <p:oleObj name="Equation" r:id="rId4" imgW="7236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410200"/>
                        <a:ext cx="1846263" cy="61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0982" name="Object 6"/>
          <p:cNvGraphicFramePr>
            <a:graphicFrameLocks noChangeAspect="1"/>
          </p:cNvGraphicFramePr>
          <p:nvPr/>
        </p:nvGraphicFramePr>
        <p:xfrm>
          <a:off x="4876800" y="1447800"/>
          <a:ext cx="3200400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1024" name="Equation" r:id="rId6" imgW="1726920" imgH="711000" progId="Equation.3">
                  <p:embed/>
                </p:oleObj>
              </mc:Choice>
              <mc:Fallback>
                <p:oleObj name="Equation" r:id="rId6" imgW="1726920" imgH="711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447800"/>
                        <a:ext cx="3200400" cy="1316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0983" name="Object 7"/>
          <p:cNvGraphicFramePr>
            <a:graphicFrameLocks noChangeAspect="1"/>
          </p:cNvGraphicFramePr>
          <p:nvPr/>
        </p:nvGraphicFramePr>
        <p:xfrm>
          <a:off x="4876800" y="3200400"/>
          <a:ext cx="335280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1025" name="Equation" r:id="rId8" imgW="1777680" imgH="711000" progId="Equation.3">
                  <p:embed/>
                </p:oleObj>
              </mc:Choice>
              <mc:Fallback>
                <p:oleObj name="Equation" r:id="rId8" imgW="1777680" imgH="711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200400"/>
                        <a:ext cx="3352800" cy="1339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0984" name="Object 8"/>
          <p:cNvGraphicFramePr>
            <a:graphicFrameLocks noChangeAspect="1"/>
          </p:cNvGraphicFramePr>
          <p:nvPr/>
        </p:nvGraphicFramePr>
        <p:xfrm>
          <a:off x="4800600" y="5029200"/>
          <a:ext cx="3352800" cy="132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1026" name="Equation" r:id="rId10" imgW="1803240" imgH="711000" progId="Equation.3">
                  <p:embed/>
                </p:oleObj>
              </mc:Choice>
              <mc:Fallback>
                <p:oleObj name="Equation" r:id="rId10" imgW="1803240" imgH="7110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029200"/>
                        <a:ext cx="3352800" cy="132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0985" name="Object 9"/>
          <p:cNvGraphicFramePr>
            <a:graphicFrameLocks noChangeAspect="1"/>
          </p:cNvGraphicFramePr>
          <p:nvPr/>
        </p:nvGraphicFramePr>
        <p:xfrm>
          <a:off x="5410200" y="1143000"/>
          <a:ext cx="2698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1027" name="Equation" r:id="rId12" imgW="126720" imgH="177480" progId="Equation.3">
                  <p:embed/>
                </p:oleObj>
              </mc:Choice>
              <mc:Fallback>
                <p:oleObj name="Equation" r:id="rId12" imgW="12672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143000"/>
                        <a:ext cx="2698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0986" name="Object 10"/>
          <p:cNvGraphicFramePr>
            <a:graphicFrameLocks noChangeAspect="1"/>
          </p:cNvGraphicFramePr>
          <p:nvPr/>
        </p:nvGraphicFramePr>
        <p:xfrm>
          <a:off x="5410200" y="2667000"/>
          <a:ext cx="2698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1028" name="Equation" r:id="rId14" imgW="126720" imgH="177480" progId="Equation.3">
                  <p:embed/>
                </p:oleObj>
              </mc:Choice>
              <mc:Fallback>
                <p:oleObj name="Equation" r:id="rId14" imgW="12672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667000"/>
                        <a:ext cx="2698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0987" name="Object 11"/>
          <p:cNvGraphicFramePr>
            <a:graphicFrameLocks noChangeAspect="1"/>
          </p:cNvGraphicFramePr>
          <p:nvPr/>
        </p:nvGraphicFramePr>
        <p:xfrm>
          <a:off x="5410200" y="4724400"/>
          <a:ext cx="2698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1029" name="Equation" r:id="rId15" imgW="126720" imgH="177480" progId="Equation.3">
                  <p:embed/>
                </p:oleObj>
              </mc:Choice>
              <mc:Fallback>
                <p:oleObj name="Equation" r:id="rId15" imgW="126720" imgH="177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724400"/>
                        <a:ext cx="2698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"/>
            <a:ext cx="8229600" cy="876300"/>
          </a:xfrm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Matrix notation for rotations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7696200" cy="4906963"/>
          </a:xfrm>
        </p:spPr>
        <p:txBody>
          <a:bodyPr/>
          <a:lstStyle/>
          <a:p>
            <a:r>
              <a:rPr lang="en-US" sz="2800"/>
              <a:t>Basic Rotation Matrix</a:t>
            </a:r>
          </a:p>
          <a:p>
            <a:endParaRPr lang="en-US" sz="2800"/>
          </a:p>
          <a:p>
            <a:endParaRPr lang="en-US" sz="2800"/>
          </a:p>
          <a:p>
            <a:pPr lvl="1"/>
            <a:endParaRPr lang="en-US" sz="2400"/>
          </a:p>
          <a:p>
            <a:pPr lvl="1"/>
            <a:r>
              <a:rPr lang="en-US" sz="2400"/>
              <a:t>Obtain the coordinate of       from the coordinate of </a:t>
            </a:r>
          </a:p>
        </p:txBody>
      </p:sp>
      <p:graphicFrame>
        <p:nvGraphicFramePr>
          <p:cNvPr id="471125" name="Object 85"/>
          <p:cNvGraphicFramePr>
            <a:graphicFrameLocks noGrp="1" noChangeAspect="1"/>
          </p:cNvGraphicFramePr>
          <p:nvPr>
            <p:ph sz="half" idx="2"/>
          </p:nvPr>
        </p:nvGraphicFramePr>
        <p:xfrm>
          <a:off x="1066800" y="4038600"/>
          <a:ext cx="434340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2" name="Equation" r:id="rId4" imgW="2349360" imgH="736560" progId="Equation.3">
                  <p:embed/>
                </p:oleObj>
              </mc:Choice>
              <mc:Fallback>
                <p:oleObj name="Equation" r:id="rId4" imgW="2349360" imgH="736560" progId="Equation.3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038600"/>
                        <a:ext cx="4343400" cy="136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9AB75-0BA4-42AC-8E9A-B583C16EAB01}" type="slidenum">
              <a:rPr lang="en-US"/>
              <a:pPr/>
              <a:t>13</a:t>
            </a:fld>
            <a:endParaRPr lang="en-US"/>
          </a:p>
        </p:txBody>
      </p:sp>
      <p:graphicFrame>
        <p:nvGraphicFramePr>
          <p:cNvPr id="471045" name="Object 5"/>
          <p:cNvGraphicFramePr>
            <a:graphicFrameLocks noChangeAspect="1"/>
          </p:cNvGraphicFramePr>
          <p:nvPr/>
        </p:nvGraphicFramePr>
        <p:xfrm>
          <a:off x="5867400" y="2209800"/>
          <a:ext cx="163988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3" name="Equation" r:id="rId6" imgW="723600" imgH="241200" progId="Equation.3">
                  <p:embed/>
                </p:oleObj>
              </mc:Choice>
              <mc:Fallback>
                <p:oleObj name="Equation" r:id="rId6" imgW="7236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209800"/>
                        <a:ext cx="1639888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17" name="Object 77"/>
          <p:cNvGraphicFramePr>
            <a:graphicFrameLocks noChangeAspect="1"/>
          </p:cNvGraphicFramePr>
          <p:nvPr/>
        </p:nvGraphicFramePr>
        <p:xfrm>
          <a:off x="1295400" y="1828800"/>
          <a:ext cx="35814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4" name="Equation" r:id="rId8" imgW="1790640" imgH="711000" progId="Equation.3">
                  <p:embed/>
                </p:oleObj>
              </mc:Choice>
              <mc:Fallback>
                <p:oleObj name="Equation" r:id="rId8" imgW="1790640" imgH="711000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828800"/>
                        <a:ext cx="35814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18" name="Object 78"/>
          <p:cNvGraphicFramePr>
            <a:graphicFrameLocks noChangeAspect="1"/>
          </p:cNvGraphicFramePr>
          <p:nvPr/>
        </p:nvGraphicFramePr>
        <p:xfrm>
          <a:off x="5943600" y="4343400"/>
          <a:ext cx="16732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5" name="Equation" r:id="rId10" imgW="736560" imgH="241200" progId="Equation.3">
                  <p:embed/>
                </p:oleObj>
              </mc:Choice>
              <mc:Fallback>
                <p:oleObj name="Equation" r:id="rId10" imgW="736560" imgH="241200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343400"/>
                        <a:ext cx="167322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19" name="Object 79"/>
          <p:cNvGraphicFramePr>
            <a:graphicFrameLocks noChangeAspect="1"/>
          </p:cNvGraphicFramePr>
          <p:nvPr/>
        </p:nvGraphicFramePr>
        <p:xfrm>
          <a:off x="5943600" y="5257800"/>
          <a:ext cx="1903413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6" name="Equation" r:id="rId12" imgW="838080" imgH="228600" progId="Equation.3">
                  <p:embed/>
                </p:oleObj>
              </mc:Choice>
              <mc:Fallback>
                <p:oleObj name="Equation" r:id="rId12" imgW="838080" imgH="228600" progId="Equation.3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257800"/>
                        <a:ext cx="1903413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20" name="Object 80"/>
          <p:cNvGraphicFramePr>
            <a:graphicFrameLocks noChangeAspect="1"/>
          </p:cNvGraphicFramePr>
          <p:nvPr/>
        </p:nvGraphicFramePr>
        <p:xfrm>
          <a:off x="1295400" y="5791200"/>
          <a:ext cx="317182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7" name="Equation" r:id="rId14" imgW="1396800" imgH="241200" progId="Equation.3">
                  <p:embed/>
                </p:oleObj>
              </mc:Choice>
              <mc:Fallback>
                <p:oleObj name="Equation" r:id="rId14" imgW="1396800" imgH="241200" progId="Equation.3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791200"/>
                        <a:ext cx="317182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21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831897"/>
              </p:ext>
            </p:extLst>
          </p:nvPr>
        </p:nvGraphicFramePr>
        <p:xfrm>
          <a:off x="4343400" y="3197225"/>
          <a:ext cx="4572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8" name="Equation" r:id="rId16" imgW="266400" imgH="228600" progId="Equation.3">
                  <p:embed/>
                </p:oleObj>
              </mc:Choice>
              <mc:Fallback>
                <p:oleObj name="Equation" r:id="rId16" imgW="266400" imgH="228600" progId="Equation.3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197225"/>
                        <a:ext cx="45720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22" name="Object 82"/>
          <p:cNvGraphicFramePr>
            <a:graphicFrameLocks noChangeAspect="1"/>
          </p:cNvGraphicFramePr>
          <p:nvPr/>
        </p:nvGraphicFramePr>
        <p:xfrm>
          <a:off x="1676400" y="3581400"/>
          <a:ext cx="45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9" name="Equation" r:id="rId18" imgW="241200" imgH="241200" progId="Equation.3">
                  <p:embed/>
                </p:oleObj>
              </mc:Choice>
              <mc:Fallback>
                <p:oleObj name="Equation" r:id="rId18" imgW="241200" imgH="241200" progId="Equation.3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581400"/>
                        <a:ext cx="457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24" name="Text Box 84"/>
          <p:cNvSpPr txBox="1">
            <a:spLocks noChangeArrowheads="1"/>
          </p:cNvSpPr>
          <p:nvPr/>
        </p:nvSpPr>
        <p:spPr bwMode="auto">
          <a:xfrm>
            <a:off x="4953000" y="5867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&lt;== 3X3 identity matrix</a:t>
            </a:r>
          </a:p>
        </p:txBody>
      </p:sp>
      <p:sp>
        <p:nvSpPr>
          <p:cNvPr id="471127" name="Text Box 87"/>
          <p:cNvSpPr txBox="1">
            <a:spLocks noChangeArrowheads="1"/>
          </p:cNvSpPr>
          <p:nvPr/>
        </p:nvSpPr>
        <p:spPr bwMode="auto">
          <a:xfrm>
            <a:off x="3124200" y="35814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Dot products </a:t>
            </a:r>
            <a:r>
              <a:rPr lang="en-US" dirty="0"/>
              <a:t>are commutative!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4" grpId="0" autoUpdateAnimBg="0"/>
      <p:bldP spid="4711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700"/>
            <a:ext cx="91440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rotation of a point in a rotating frame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30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86800" cy="4953000"/>
          </a:xfrm>
        </p:spPr>
        <p:txBody>
          <a:bodyPr/>
          <a:lstStyle/>
          <a:p>
            <a:r>
              <a:rPr lang="en-US" sz="2800" dirty="0"/>
              <a:t>A point                  is attached to a </a:t>
            </a:r>
            <a:r>
              <a:rPr lang="en-US" sz="2800" u="sng" dirty="0"/>
              <a:t>rotating frame</a:t>
            </a:r>
            <a:r>
              <a:rPr lang="en-US" sz="2800" dirty="0"/>
              <a:t>, the frame rotates 60 degree about the OZ axis of the reference frame. 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00B0F0"/>
                </a:solidFill>
              </a:rPr>
              <a:t>Find </a:t>
            </a:r>
            <a:r>
              <a:rPr lang="en-US" sz="2800" dirty="0">
                <a:solidFill>
                  <a:srgbClr val="00B0F0"/>
                </a:solidFill>
              </a:rPr>
              <a:t>the coordinates </a:t>
            </a:r>
            <a:r>
              <a:rPr lang="en-US" sz="2800" dirty="0"/>
              <a:t>of the point </a:t>
            </a:r>
            <a:r>
              <a:rPr lang="en-US" sz="28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relative to the reference frame after the rotation.</a:t>
            </a:r>
          </a:p>
          <a:p>
            <a:endParaRPr lang="en-US" sz="28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3F4F0-8CBE-473F-862B-12FE328A3FA0}" type="slidenum">
              <a:rPr lang="en-US"/>
              <a:pPr/>
              <a:t>14</a:t>
            </a:fld>
            <a:endParaRPr lang="en-US"/>
          </a:p>
        </p:txBody>
      </p:sp>
      <p:graphicFrame>
        <p:nvGraphicFramePr>
          <p:cNvPr id="4730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664884"/>
              </p:ext>
            </p:extLst>
          </p:nvPr>
        </p:nvGraphicFramePr>
        <p:xfrm>
          <a:off x="1752600" y="1295400"/>
          <a:ext cx="145256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08" name="Equation" r:id="rId4" imgW="838080" imgH="228600" progId="Equation.3">
                  <p:embed/>
                </p:oleObj>
              </mc:Choice>
              <mc:Fallback>
                <p:oleObj name="Equation" r:id="rId4" imgW="8380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295400"/>
                        <a:ext cx="1452563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30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456635"/>
              </p:ext>
            </p:extLst>
          </p:nvPr>
        </p:nvGraphicFramePr>
        <p:xfrm>
          <a:off x="1981200" y="4343400"/>
          <a:ext cx="48006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109" name="Equation" r:id="rId6" imgW="2387520" imgH="965160" progId="Equation.3">
                  <p:embed/>
                </p:oleObj>
              </mc:Choice>
              <mc:Fallback>
                <p:oleObj name="Equation" r:id="rId6" imgW="2387520" imgH="965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343400"/>
                        <a:ext cx="4800600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a point of rotated system for point in coordinate system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7772400" cy="4525963"/>
          </a:xfrm>
        </p:spPr>
        <p:txBody>
          <a:bodyPr/>
          <a:lstStyle/>
          <a:p>
            <a:r>
              <a:rPr lang="en-US" sz="2800" dirty="0"/>
              <a:t>A point                  is the coordinate w.r.t. the reference coordinate system, find the corresponding point         </a:t>
            </a:r>
            <a:r>
              <a:rPr lang="en-US" sz="2800" dirty="0">
                <a:solidFill>
                  <a:srgbClr val="00B0F0"/>
                </a:solidFill>
              </a:rPr>
              <a:t>w.r.t. the rotated OU-V-W coordinate system</a:t>
            </a:r>
            <a:r>
              <a:rPr lang="en-US" sz="2800" dirty="0"/>
              <a:t> if it has been rotated 60 degree about OZ axis.</a:t>
            </a:r>
          </a:p>
        </p:txBody>
      </p:sp>
      <p:graphicFrame>
        <p:nvGraphicFramePr>
          <p:cNvPr id="517124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3887088"/>
              </p:ext>
            </p:extLst>
          </p:nvPr>
        </p:nvGraphicFramePr>
        <p:xfrm>
          <a:off x="2057400" y="1295400"/>
          <a:ext cx="15240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52" name="Equation" r:id="rId4" imgW="812520" imgH="241200" progId="Equation.3">
                  <p:embed/>
                </p:oleObj>
              </mc:Choice>
              <mc:Fallback>
                <p:oleObj name="Equation" r:id="rId4" imgW="81252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95400"/>
                        <a:ext cx="15240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7128" name="Object 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730748885"/>
              </p:ext>
            </p:extLst>
          </p:nvPr>
        </p:nvGraphicFramePr>
        <p:xfrm>
          <a:off x="4114800" y="2133600"/>
          <a:ext cx="533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53" name="Equation" r:id="rId6" imgW="266400" imgH="228600" progId="Equation.3">
                  <p:embed/>
                </p:oleObj>
              </mc:Choice>
              <mc:Fallback>
                <p:oleObj name="Equation" r:id="rId6" imgW="2664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133600"/>
                        <a:ext cx="533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71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925996"/>
              </p:ext>
            </p:extLst>
          </p:nvPr>
        </p:nvGraphicFramePr>
        <p:xfrm>
          <a:off x="1828800" y="3657600"/>
          <a:ext cx="562257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54" name="Equation" r:id="rId8" imgW="2374560" imgH="965160" progId="Equation.3">
                  <p:embed/>
                </p:oleObj>
              </mc:Choice>
              <mc:Fallback>
                <p:oleObj name="Equation" r:id="rId8" imgW="2374560" imgH="96516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57600"/>
                        <a:ext cx="5622570" cy="228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H="1">
            <a:off x="4800600" y="3505200"/>
            <a:ext cx="2286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2209800" y="373380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419600" y="3505200"/>
            <a:ext cx="1524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209800" y="6135469"/>
            <a:ext cx="4572000" cy="646331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Reference coordinate </a:t>
            </a:r>
            <a:r>
              <a:rPr lang="en-US" dirty="0">
                <a:solidFill>
                  <a:srgbClr val="FF0000"/>
                </a:solidFill>
              </a:rPr>
              <a:t>frame OXYZ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Body-attached</a:t>
            </a:r>
            <a:r>
              <a:rPr lang="en-US" dirty="0"/>
              <a:t> frame </a:t>
            </a:r>
            <a:r>
              <a:rPr lang="en-US" dirty="0" err="1">
                <a:solidFill>
                  <a:srgbClr val="FF0000"/>
                </a:solidFill>
              </a:rPr>
              <a:t>O’uvw</a:t>
            </a:r>
            <a:r>
              <a:rPr lang="en-US" dirty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7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7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400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Composite</a:t>
            </a:r>
            <a:r>
              <a:rPr lang="en-US" dirty="0"/>
              <a:t> Rotation Matrix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077200" cy="4906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00B050"/>
                </a:solidFill>
              </a:rPr>
              <a:t>sequence of finite rotations </a:t>
            </a:r>
          </a:p>
          <a:p>
            <a:pPr lvl="1"/>
            <a:r>
              <a:rPr lang="en-US" dirty="0"/>
              <a:t>matrix multiplications do not commute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rules</a:t>
            </a:r>
            <a:r>
              <a:rPr lang="en-US" dirty="0" smtClean="0">
                <a:solidFill>
                  <a:srgbClr val="00B0F0"/>
                </a:solidFill>
              </a:rPr>
              <a:t>:</a:t>
            </a:r>
            <a:endParaRPr lang="en-US" dirty="0"/>
          </a:p>
          <a:p>
            <a:pPr lvl="2"/>
            <a:r>
              <a:rPr lang="en-US" dirty="0"/>
              <a:t>if rotating coordinate O-U-V-W is rotating about principal axis of OXYZ frame, then </a:t>
            </a:r>
            <a:r>
              <a:rPr lang="en-US" b="1" i="1" dirty="0"/>
              <a:t>Pre-multiply</a:t>
            </a:r>
            <a:r>
              <a:rPr lang="en-US" dirty="0"/>
              <a:t> the previous (resultant) rotation matrix with an appropriate basic rotation </a:t>
            </a:r>
            <a:r>
              <a:rPr lang="en-US" dirty="0" smtClean="0"/>
              <a:t>matrix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if rotating coordinate OUVW is rotating about its own principal axes, then </a:t>
            </a:r>
            <a:r>
              <a:rPr lang="en-US" b="1" i="1" dirty="0"/>
              <a:t>post-multiply</a:t>
            </a:r>
            <a:r>
              <a:rPr lang="en-US" dirty="0"/>
              <a:t> the previous (resultant) rotation matrix with an appropriate basic rotation matrix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F7EE-8D2A-4660-B823-A3A715C4475D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 finding a rotation matrix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458200" cy="4830763"/>
          </a:xfrm>
        </p:spPr>
        <p:txBody>
          <a:bodyPr/>
          <a:lstStyle/>
          <a:p>
            <a:r>
              <a:rPr lang="en-US"/>
              <a:t>Find the rotation matrix for the following operations:</a:t>
            </a:r>
            <a:r>
              <a:rPr lang="en-US" sz="2800"/>
              <a:t> </a:t>
            </a:r>
          </a:p>
          <a:p>
            <a:endParaRPr lang="en-US" sz="2400"/>
          </a:p>
          <a:p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1EC2-E233-4B35-BC49-15E7A07FE451}" type="slidenum">
              <a:rPr lang="en-US"/>
              <a:pPr/>
              <a:t>17</a:t>
            </a:fld>
            <a:endParaRPr lang="en-US"/>
          </a:p>
        </p:txBody>
      </p:sp>
      <p:sp>
        <p:nvSpPr>
          <p:cNvPr id="513037" name="Text Box 13"/>
          <p:cNvSpPr txBox="1">
            <a:spLocks noChangeArrowheads="1"/>
          </p:cNvSpPr>
          <p:nvPr/>
        </p:nvSpPr>
        <p:spPr bwMode="auto">
          <a:xfrm>
            <a:off x="457200" y="5867400"/>
            <a:ext cx="57912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Post-multiply if rotate about the OUVW axes </a:t>
            </a:r>
          </a:p>
        </p:txBody>
      </p:sp>
      <p:sp>
        <p:nvSpPr>
          <p:cNvPr id="513038" name="Text Box 14"/>
          <p:cNvSpPr txBox="1">
            <a:spLocks noChangeArrowheads="1"/>
          </p:cNvSpPr>
          <p:nvPr/>
        </p:nvSpPr>
        <p:spPr bwMode="auto">
          <a:xfrm>
            <a:off x="457200" y="5410200"/>
            <a:ext cx="57912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Pre-multiply if rotate about the OXYZ axes</a:t>
            </a:r>
          </a:p>
        </p:txBody>
      </p:sp>
      <p:graphicFrame>
        <p:nvGraphicFramePr>
          <p:cNvPr id="513039" name="Object 15"/>
          <p:cNvGraphicFramePr>
            <a:graphicFrameLocks noChangeAspect="1"/>
          </p:cNvGraphicFramePr>
          <p:nvPr/>
        </p:nvGraphicFramePr>
        <p:xfrm>
          <a:off x="381000" y="2514600"/>
          <a:ext cx="3560763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51" name="Equation" r:id="rId4" imgW="1625400" imgH="1091880" progId="Equation.3">
                  <p:embed/>
                </p:oleObj>
              </mc:Choice>
              <mc:Fallback>
                <p:oleObj name="Equation" r:id="rId4" imgW="1625400" imgH="10918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14600"/>
                        <a:ext cx="3560763" cy="238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40" name="Object 16"/>
          <p:cNvGraphicFramePr>
            <a:graphicFrameLocks noChangeAspect="1"/>
          </p:cNvGraphicFramePr>
          <p:nvPr/>
        </p:nvGraphicFramePr>
        <p:xfrm>
          <a:off x="3962400" y="2362200"/>
          <a:ext cx="5029200" cy="26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52" name="Equation" r:id="rId6" imgW="3098520" imgH="1650960" progId="Equation.3">
                  <p:embed/>
                </p:oleObj>
              </mc:Choice>
              <mc:Fallback>
                <p:oleObj name="Equation" r:id="rId6" imgW="3098520" imgH="165096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362200"/>
                        <a:ext cx="5029200" cy="268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4584700" y="6273225"/>
            <a:ext cx="4572000" cy="584775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pPr lvl="1"/>
            <a:r>
              <a:rPr lang="en-US" sz="1600" dirty="0">
                <a:solidFill>
                  <a:srgbClr val="0070C0"/>
                </a:solidFill>
              </a:rPr>
              <a:t>Reference coordinate </a:t>
            </a:r>
            <a:r>
              <a:rPr lang="en-US" sz="1600" dirty="0">
                <a:solidFill>
                  <a:srgbClr val="FF0000"/>
                </a:solidFill>
              </a:rPr>
              <a:t>frame OXYZ</a:t>
            </a:r>
          </a:p>
          <a:p>
            <a:pPr lvl="1"/>
            <a:r>
              <a:rPr lang="en-US" sz="1600" dirty="0">
                <a:solidFill>
                  <a:srgbClr val="0070C0"/>
                </a:solidFill>
              </a:rPr>
              <a:t>Body-attached</a:t>
            </a:r>
            <a:r>
              <a:rPr lang="en-US" sz="1600" dirty="0"/>
              <a:t> frame </a:t>
            </a:r>
            <a:r>
              <a:rPr lang="en-US" sz="1600" dirty="0" err="1">
                <a:solidFill>
                  <a:srgbClr val="FF0000"/>
                </a:solidFill>
              </a:rPr>
              <a:t>O’uvw</a:t>
            </a:r>
            <a:r>
              <a:rPr lang="en-US" sz="1600" dirty="0"/>
              <a:t>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37" grpId="0" animBg="1" autoUpdateAnimBg="0"/>
      <p:bldP spid="513038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127000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Transformations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1239-5988-41C6-8460-5F4F4E655893}" type="slidenum">
              <a:rPr lang="en-US"/>
              <a:pPr/>
              <a:t>18</a:t>
            </a:fld>
            <a:endParaRPr lang="en-US"/>
          </a:p>
        </p:txBody>
      </p:sp>
      <p:sp>
        <p:nvSpPr>
          <p:cNvPr id="514056" name="Rectangle 8"/>
          <p:cNvSpPr>
            <a:spLocks noChangeArrowheads="1"/>
          </p:cNvSpPr>
          <p:nvPr/>
        </p:nvSpPr>
        <p:spPr bwMode="auto">
          <a:xfrm>
            <a:off x="457200" y="1295400"/>
            <a:ext cx="2971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>
                <a:solidFill>
                  <a:srgbClr val="CF1234"/>
                </a:solidFill>
                <a:latin typeface="Times New Roman" pitchFamily="18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position vector of </a:t>
            </a:r>
            <a:r>
              <a:rPr lang="en-US" sz="2400" i="1">
                <a:solidFill>
                  <a:srgbClr val="000000"/>
                </a:solidFill>
                <a:latin typeface="Times New Roman" pitchFamily="18" charset="0"/>
              </a:rPr>
              <a:t>P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in {</a:t>
            </a:r>
            <a:r>
              <a:rPr lang="en-US" sz="2400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} is transformed to position vector of </a:t>
            </a:r>
            <a:r>
              <a:rPr lang="en-US" sz="2400" i="1">
                <a:solidFill>
                  <a:srgbClr val="000000"/>
                </a:solidFill>
                <a:latin typeface="Times New Roman" pitchFamily="18" charset="0"/>
              </a:rPr>
              <a:t>P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in {</a:t>
            </a:r>
            <a:r>
              <a:rPr lang="en-US" sz="2400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}</a:t>
            </a:r>
          </a:p>
          <a:p>
            <a:pPr>
              <a:buFontTx/>
              <a:buChar char="•"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 description of {</a:t>
            </a:r>
            <a:r>
              <a:rPr lang="en-US" sz="2400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} as seen from an observer in {</a:t>
            </a:r>
            <a:r>
              <a:rPr lang="en-US" sz="2400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}</a:t>
            </a:r>
          </a:p>
          <a:p>
            <a:endParaRPr lang="en-US" sz="2400" b="1">
              <a:solidFill>
                <a:srgbClr val="000000"/>
              </a:solidFill>
              <a:latin typeface="TT25A6o00;TimesNewRomanPSMT;Tim"/>
            </a:endParaRPr>
          </a:p>
        </p:txBody>
      </p:sp>
      <p:pic>
        <p:nvPicPr>
          <p:cNvPr id="514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295400"/>
            <a:ext cx="5410200" cy="464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4057" name="Rectangle 9"/>
          <p:cNvSpPr>
            <a:spLocks noChangeArrowheads="1"/>
          </p:cNvSpPr>
          <p:nvPr/>
        </p:nvSpPr>
        <p:spPr bwMode="auto">
          <a:xfrm>
            <a:off x="5943600" y="5257800"/>
            <a:ext cx="685800" cy="609600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8" name="Rectangle 10"/>
          <p:cNvSpPr>
            <a:spLocks noChangeArrowheads="1"/>
          </p:cNvSpPr>
          <p:nvPr/>
        </p:nvSpPr>
        <p:spPr bwMode="auto">
          <a:xfrm>
            <a:off x="7467600" y="5257800"/>
            <a:ext cx="685800" cy="60960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59" name="Rectangle 11"/>
          <p:cNvSpPr>
            <a:spLocks noChangeArrowheads="1"/>
          </p:cNvSpPr>
          <p:nvPr/>
        </p:nvSpPr>
        <p:spPr bwMode="auto">
          <a:xfrm>
            <a:off x="304800" y="51054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3766FF"/>
                </a:solidFill>
                <a:latin typeface="Times New Roman" pitchFamily="18" charset="0"/>
              </a:rPr>
              <a:t>Rotation of {</a:t>
            </a:r>
            <a:r>
              <a:rPr lang="en-US" sz="2400" i="1">
                <a:solidFill>
                  <a:srgbClr val="3766FF"/>
                </a:solidFill>
                <a:latin typeface="Times New Roman" pitchFamily="18" charset="0"/>
              </a:rPr>
              <a:t>B</a:t>
            </a:r>
            <a:r>
              <a:rPr lang="en-US" sz="2400">
                <a:solidFill>
                  <a:srgbClr val="3766FF"/>
                </a:solidFill>
                <a:latin typeface="Times New Roman" pitchFamily="18" charset="0"/>
              </a:rPr>
              <a:t>} with respect to {</a:t>
            </a:r>
            <a:r>
              <a:rPr lang="en-US" sz="2400" i="1">
                <a:solidFill>
                  <a:srgbClr val="3766FF"/>
                </a:solidFill>
                <a:latin typeface="Times New Roman" pitchFamily="18" charset="0"/>
              </a:rPr>
              <a:t>A</a:t>
            </a:r>
            <a:r>
              <a:rPr lang="en-US" sz="2400">
                <a:solidFill>
                  <a:srgbClr val="3766FF"/>
                </a:solidFill>
                <a:latin typeface="Times New Roman" pitchFamily="18" charset="0"/>
              </a:rPr>
              <a:t>}</a:t>
            </a:r>
          </a:p>
        </p:txBody>
      </p:sp>
      <p:sp>
        <p:nvSpPr>
          <p:cNvPr id="514060" name="Rectangle 12"/>
          <p:cNvSpPr>
            <a:spLocks noChangeArrowheads="1"/>
          </p:cNvSpPr>
          <p:nvPr/>
        </p:nvSpPr>
        <p:spPr bwMode="auto">
          <a:xfrm>
            <a:off x="304800" y="5867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09200"/>
                </a:solidFill>
                <a:latin typeface="Times New Roman" pitchFamily="18" charset="0"/>
              </a:rPr>
              <a:t>Translation of the origin of {</a:t>
            </a:r>
            <a:r>
              <a:rPr lang="en-US" sz="2400" i="1">
                <a:solidFill>
                  <a:srgbClr val="F09200"/>
                </a:solidFill>
                <a:latin typeface="Times New Roman" pitchFamily="18" charset="0"/>
              </a:rPr>
              <a:t>B</a:t>
            </a:r>
            <a:r>
              <a:rPr lang="en-US" sz="2400">
                <a:solidFill>
                  <a:srgbClr val="F09200"/>
                </a:solidFill>
                <a:latin typeface="Times New Roman" pitchFamily="18" charset="0"/>
              </a:rPr>
              <a:t>} with respect to origin of {</a:t>
            </a:r>
            <a:r>
              <a:rPr lang="en-US" sz="2400" i="1">
                <a:solidFill>
                  <a:srgbClr val="F09200"/>
                </a:solidFill>
                <a:latin typeface="Times New Roman" pitchFamily="18" charset="0"/>
              </a:rPr>
              <a:t>A</a:t>
            </a:r>
            <a:r>
              <a:rPr lang="en-US" sz="2400">
                <a:solidFill>
                  <a:srgbClr val="F09200"/>
                </a:solidFill>
                <a:latin typeface="Times New Roman" pitchFamily="18" charset="0"/>
              </a:rPr>
              <a:t>}</a:t>
            </a:r>
          </a:p>
        </p:txBody>
      </p:sp>
      <p:sp>
        <p:nvSpPr>
          <p:cNvPr id="514064" name="Freeform 16"/>
          <p:cNvSpPr>
            <a:spLocks/>
          </p:cNvSpPr>
          <p:nvPr/>
        </p:nvSpPr>
        <p:spPr bwMode="auto">
          <a:xfrm>
            <a:off x="4267200" y="4826000"/>
            <a:ext cx="1981200" cy="355600"/>
          </a:xfrm>
          <a:custGeom>
            <a:avLst/>
            <a:gdLst/>
            <a:ahLst/>
            <a:cxnLst>
              <a:cxn ang="0">
                <a:pos x="0" y="224"/>
              </a:cxn>
              <a:cxn ang="0">
                <a:pos x="240" y="32"/>
              </a:cxn>
              <a:cxn ang="0">
                <a:pos x="864" y="32"/>
              </a:cxn>
              <a:cxn ang="0">
                <a:pos x="1248" y="224"/>
              </a:cxn>
            </a:cxnLst>
            <a:rect l="0" t="0" r="r" b="b"/>
            <a:pathLst>
              <a:path w="1248" h="224">
                <a:moveTo>
                  <a:pt x="0" y="224"/>
                </a:moveTo>
                <a:cubicBezTo>
                  <a:pt x="48" y="144"/>
                  <a:pt x="96" y="64"/>
                  <a:pt x="240" y="32"/>
                </a:cubicBezTo>
                <a:cubicBezTo>
                  <a:pt x="384" y="0"/>
                  <a:pt x="696" y="0"/>
                  <a:pt x="864" y="32"/>
                </a:cubicBezTo>
                <a:cubicBezTo>
                  <a:pt x="1032" y="64"/>
                  <a:pt x="1184" y="192"/>
                  <a:pt x="1248" y="224"/>
                </a:cubicBezTo>
              </a:path>
            </a:pathLst>
          </a:custGeom>
          <a:noFill/>
          <a:ln w="9525">
            <a:solidFill>
              <a:srgbClr val="3366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65" name="Freeform 17"/>
          <p:cNvSpPr>
            <a:spLocks/>
          </p:cNvSpPr>
          <p:nvPr/>
        </p:nvSpPr>
        <p:spPr bwMode="auto">
          <a:xfrm>
            <a:off x="7848600" y="5943600"/>
            <a:ext cx="266700" cy="2286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144" y="96"/>
              </a:cxn>
              <a:cxn ang="0">
                <a:pos x="0" y="144"/>
              </a:cxn>
            </a:cxnLst>
            <a:rect l="0" t="0" r="r" b="b"/>
            <a:pathLst>
              <a:path w="168" h="144">
                <a:moveTo>
                  <a:pt x="144" y="0"/>
                </a:moveTo>
                <a:cubicBezTo>
                  <a:pt x="156" y="36"/>
                  <a:pt x="168" y="72"/>
                  <a:pt x="144" y="96"/>
                </a:cubicBezTo>
                <a:cubicBezTo>
                  <a:pt x="120" y="120"/>
                  <a:pt x="24" y="136"/>
                  <a:pt x="0" y="144"/>
                </a:cubicBezTo>
              </a:path>
            </a:pathLst>
          </a:custGeom>
          <a:noFill/>
          <a:ln w="9525">
            <a:solidFill>
              <a:srgbClr val="FF99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88900"/>
            <a:ext cx="8229600" cy="1143000"/>
          </a:xfrm>
        </p:spPr>
        <p:txBody>
          <a:bodyPr/>
          <a:lstStyle/>
          <a:p>
            <a:r>
              <a:rPr lang="en-US" dirty="0"/>
              <a:t>Coordinate Transformations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4572000" cy="49831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Two Special Cases</a:t>
            </a:r>
          </a:p>
          <a:p>
            <a:pPr lvl="1"/>
            <a:endParaRPr lang="en-US" dirty="0"/>
          </a:p>
          <a:p>
            <a:pPr lvl="1">
              <a:buFontTx/>
              <a:buNone/>
            </a:pPr>
            <a:r>
              <a:rPr lang="en-US" dirty="0"/>
              <a:t>1. </a:t>
            </a:r>
            <a:r>
              <a:rPr lang="en-US" dirty="0">
                <a:solidFill>
                  <a:srgbClr val="00B050"/>
                </a:solidFill>
              </a:rPr>
              <a:t>Translation only</a:t>
            </a:r>
          </a:p>
          <a:p>
            <a:pPr lvl="1"/>
            <a:r>
              <a:rPr lang="en-US" dirty="0"/>
              <a:t>Axes of {</a:t>
            </a:r>
            <a:r>
              <a:rPr lang="en-US" i="1" dirty="0"/>
              <a:t>B</a:t>
            </a:r>
            <a:r>
              <a:rPr lang="en-US" dirty="0"/>
              <a:t>} and {</a:t>
            </a:r>
            <a:r>
              <a:rPr lang="en-US" i="1" dirty="0"/>
              <a:t>A</a:t>
            </a:r>
            <a:r>
              <a:rPr lang="en-US" dirty="0"/>
              <a:t>} are parallel</a:t>
            </a:r>
          </a:p>
          <a:p>
            <a:pPr lvl="1"/>
            <a:endParaRPr lang="en-US" dirty="0"/>
          </a:p>
          <a:p>
            <a:pPr lvl="1">
              <a:buFontTx/>
              <a:buNone/>
            </a:pPr>
            <a:endParaRPr lang="en-US" sz="1400" dirty="0"/>
          </a:p>
          <a:p>
            <a:pPr lvl="1">
              <a:buFontTx/>
              <a:buNone/>
            </a:pPr>
            <a:r>
              <a:rPr lang="en-US" dirty="0"/>
              <a:t>2. </a:t>
            </a:r>
            <a:r>
              <a:rPr lang="en-US" dirty="0">
                <a:solidFill>
                  <a:srgbClr val="00B050"/>
                </a:solidFill>
              </a:rPr>
              <a:t>Rotation only</a:t>
            </a:r>
          </a:p>
          <a:p>
            <a:pPr lvl="1"/>
            <a:r>
              <a:rPr lang="en-US" dirty="0"/>
              <a:t>Origins of {</a:t>
            </a:r>
            <a:r>
              <a:rPr lang="en-US" i="1" dirty="0"/>
              <a:t>B</a:t>
            </a:r>
            <a:r>
              <a:rPr lang="en-US" dirty="0"/>
              <a:t>} and {</a:t>
            </a:r>
            <a:r>
              <a:rPr lang="en-US" i="1" dirty="0"/>
              <a:t>A</a:t>
            </a:r>
            <a:r>
              <a:rPr lang="en-US" dirty="0"/>
              <a:t>} are coincident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C425-A3AE-4B7E-94FE-C731FE05DF6A}" type="slidenum">
              <a:rPr lang="en-US"/>
              <a:pPr/>
              <a:t>19</a:t>
            </a:fld>
            <a:endParaRPr lang="en-US"/>
          </a:p>
        </p:txBody>
      </p:sp>
      <p:pic>
        <p:nvPicPr>
          <p:cNvPr id="515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219200"/>
            <a:ext cx="3514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5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4038600"/>
            <a:ext cx="31718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15079" name="Object 7"/>
          <p:cNvGraphicFramePr>
            <a:graphicFrameLocks noChangeAspect="1"/>
          </p:cNvGraphicFramePr>
          <p:nvPr/>
        </p:nvGraphicFramePr>
        <p:xfrm>
          <a:off x="3276600" y="3352800"/>
          <a:ext cx="12192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03" name="Equation" r:id="rId6" imgW="482400" imgH="228600" progId="Equation.3">
                  <p:embed/>
                </p:oleObj>
              </mc:Choice>
              <mc:Fallback>
                <p:oleObj name="Equation" r:id="rId6" imgW="48240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352800"/>
                        <a:ext cx="1219200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080" name="Object 8"/>
          <p:cNvGraphicFramePr>
            <a:graphicFrameLocks noChangeAspect="1"/>
          </p:cNvGraphicFramePr>
          <p:nvPr/>
        </p:nvGraphicFramePr>
        <p:xfrm>
          <a:off x="946150" y="1676400"/>
          <a:ext cx="28321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04" name="Equation" r:id="rId8" imgW="1117440" imgH="228600" progId="Equation.3">
                  <p:embed/>
                </p:oleObj>
              </mc:Choice>
              <mc:Fallback>
                <p:oleObj name="Equation" r:id="rId8" imgW="111744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1676400"/>
                        <a:ext cx="2832100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081" name="Object 9"/>
          <p:cNvGraphicFramePr>
            <a:graphicFrameLocks noChangeAspect="1"/>
          </p:cNvGraphicFramePr>
          <p:nvPr/>
        </p:nvGraphicFramePr>
        <p:xfrm>
          <a:off x="3581400" y="5791200"/>
          <a:ext cx="12509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05" name="Equation" r:id="rId10" imgW="495000" imgH="203040" progId="Equation.3">
                  <p:embed/>
                </p:oleObj>
              </mc:Choice>
              <mc:Fallback>
                <p:oleObj name="Equation" r:id="rId10" imgW="49500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791200"/>
                        <a:ext cx="125095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Kinematics Calculations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6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</a:t>
            </a:r>
            <a:r>
              <a:rPr lang="en-US" dirty="0"/>
              <a:t> kinematics</a:t>
            </a:r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Given joint variables 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End-effector </a:t>
            </a:r>
            <a:r>
              <a:rPr lang="en-US" sz="2400" dirty="0"/>
              <a:t>position and orientation, </a:t>
            </a: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-</a:t>
            </a:r>
            <a:r>
              <a:rPr lang="en-US" sz="2400" dirty="0">
                <a:solidFill>
                  <a:srgbClr val="FF0000"/>
                </a:solidFill>
              </a:rPr>
              <a:t>Formula</a:t>
            </a:r>
            <a:r>
              <a:rPr lang="en-US" sz="2400" dirty="0"/>
              <a:t>?</a:t>
            </a:r>
            <a:r>
              <a:rPr lang="en-US" dirty="0"/>
              <a:t> </a:t>
            </a:r>
          </a:p>
        </p:txBody>
      </p:sp>
      <p:sp>
        <p:nvSpPr>
          <p:cNvPr id="456708" name="AutoShape 4"/>
          <p:cNvSpPr>
            <a:spLocks noChangeArrowheads="1"/>
          </p:cNvSpPr>
          <p:nvPr/>
        </p:nvSpPr>
        <p:spPr bwMode="auto">
          <a:xfrm>
            <a:off x="2667000" y="4038600"/>
            <a:ext cx="304800" cy="838200"/>
          </a:xfrm>
          <a:prstGeom prst="down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56709" name="Object 5"/>
          <p:cNvGraphicFramePr>
            <a:graphicFrameLocks noChangeAspect="1"/>
          </p:cNvGraphicFramePr>
          <p:nvPr/>
        </p:nvGraphicFramePr>
        <p:xfrm>
          <a:off x="762000" y="3200400"/>
          <a:ext cx="49244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754" name="Equation" r:id="rId4" imgW="1930320" imgH="241200" progId="Equation.3">
                  <p:embed/>
                </p:oleObj>
              </mc:Choice>
              <mc:Fallback>
                <p:oleObj name="Equation" r:id="rId4" imgW="193032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00400"/>
                        <a:ext cx="492442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6710" name="Object 6"/>
          <p:cNvGraphicFramePr>
            <a:graphicFrameLocks noChangeAspect="1"/>
          </p:cNvGraphicFramePr>
          <p:nvPr/>
        </p:nvGraphicFramePr>
        <p:xfrm>
          <a:off x="1501775" y="4876800"/>
          <a:ext cx="262255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755" name="Equation" r:id="rId6" imgW="1257120" imgH="203040" progId="Equation.3">
                  <p:embed/>
                </p:oleObj>
              </mc:Choice>
              <mc:Fallback>
                <p:oleObj name="Equation" r:id="rId6" imgW="125712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775" y="4876800"/>
                        <a:ext cx="2622550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6711" name="Line 7"/>
          <p:cNvSpPr>
            <a:spLocks noChangeShapeType="1"/>
          </p:cNvSpPr>
          <p:nvPr/>
        </p:nvSpPr>
        <p:spPr bwMode="auto">
          <a:xfrm flipV="1">
            <a:off x="5867400" y="3581400"/>
            <a:ext cx="3048000" cy="1524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12" name="Line 8"/>
          <p:cNvSpPr>
            <a:spLocks noChangeShapeType="1"/>
          </p:cNvSpPr>
          <p:nvPr/>
        </p:nvSpPr>
        <p:spPr bwMode="auto">
          <a:xfrm>
            <a:off x="5867400" y="51054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6713" name="Line 9"/>
          <p:cNvSpPr>
            <a:spLocks noChangeShapeType="1"/>
          </p:cNvSpPr>
          <p:nvPr/>
        </p:nvSpPr>
        <p:spPr bwMode="auto">
          <a:xfrm flipV="1">
            <a:off x="5867400" y="2362200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56714" name="Object 10"/>
          <p:cNvGraphicFramePr>
            <a:graphicFrameLocks noChangeAspect="1"/>
          </p:cNvGraphicFramePr>
          <p:nvPr/>
        </p:nvGraphicFramePr>
        <p:xfrm>
          <a:off x="8610600" y="4724400"/>
          <a:ext cx="3048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756" name="Equation" r:id="rId8" imgW="126720" imgH="139680" progId="Equation.3">
                  <p:embed/>
                </p:oleObj>
              </mc:Choice>
              <mc:Fallback>
                <p:oleObj name="Equation" r:id="rId8" imgW="126720" imgH="1396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0600" y="4724400"/>
                        <a:ext cx="304800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6715" name="Object 11"/>
          <p:cNvGraphicFramePr>
            <a:graphicFrameLocks noChangeAspect="1"/>
          </p:cNvGraphicFramePr>
          <p:nvPr/>
        </p:nvGraphicFramePr>
        <p:xfrm>
          <a:off x="8534400" y="3733800"/>
          <a:ext cx="3349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757" name="Equation" r:id="rId10" imgW="139680" imgH="164880" progId="Equation.3">
                  <p:embed/>
                </p:oleObj>
              </mc:Choice>
              <mc:Fallback>
                <p:oleObj name="Equation" r:id="rId10" imgW="139680" imgH="1648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3733800"/>
                        <a:ext cx="334963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6716" name="Object 12"/>
          <p:cNvGraphicFramePr>
            <a:graphicFrameLocks noChangeAspect="1"/>
          </p:cNvGraphicFramePr>
          <p:nvPr/>
        </p:nvGraphicFramePr>
        <p:xfrm>
          <a:off x="5867400" y="2146300"/>
          <a:ext cx="3048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758" name="Equation" r:id="rId12" imgW="126720" imgH="126720" progId="Equation.3">
                  <p:embed/>
                </p:oleObj>
              </mc:Choice>
              <mc:Fallback>
                <p:oleObj name="Equation" r:id="rId12" imgW="126720" imgH="12672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146300"/>
                        <a:ext cx="304800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6717" name="Object 13"/>
          <p:cNvGraphicFramePr>
            <a:graphicFrameLocks noChangeAspect="1"/>
          </p:cNvGraphicFramePr>
          <p:nvPr/>
        </p:nvGraphicFramePr>
        <p:xfrm>
          <a:off x="6324600" y="1752600"/>
          <a:ext cx="2633663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759" name="VISIO" r:id="rId14" imgW="5817600" imgH="5926320" progId="Visio.Drawing.5">
                  <p:embed/>
                </p:oleObj>
              </mc:Choice>
              <mc:Fallback>
                <p:oleObj name="VISIO" r:id="rId14" imgW="5817600" imgH="5926320" progId="Visio.Drawing.5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752600"/>
                        <a:ext cx="2633663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6718" name="Line 14"/>
          <p:cNvSpPr>
            <a:spLocks noChangeShapeType="1"/>
          </p:cNvSpPr>
          <p:nvPr/>
        </p:nvSpPr>
        <p:spPr bwMode="auto">
          <a:xfrm flipV="1">
            <a:off x="3733800" y="3276600"/>
            <a:ext cx="510540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6719" name="Line 15"/>
          <p:cNvSpPr>
            <a:spLocks noChangeShapeType="1"/>
          </p:cNvSpPr>
          <p:nvPr/>
        </p:nvSpPr>
        <p:spPr bwMode="auto">
          <a:xfrm flipV="1">
            <a:off x="1828800" y="2514600"/>
            <a:ext cx="49530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2700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Homogeneous Representation</a:t>
            </a: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7EF-4495-4410-BBED-E54364648238}" type="slidenum">
              <a:rPr lang="en-US"/>
              <a:pPr/>
              <a:t>20</a:t>
            </a:fld>
            <a:endParaRPr lang="en-US"/>
          </a:p>
        </p:txBody>
      </p:sp>
      <p:sp>
        <p:nvSpPr>
          <p:cNvPr id="466947" name="Rectangle 3"/>
          <p:cNvSpPr>
            <a:spLocks noChangeArrowheads="1"/>
          </p:cNvSpPr>
          <p:nvPr/>
        </p:nvSpPr>
        <p:spPr bwMode="auto">
          <a:xfrm>
            <a:off x="685800" y="1143000"/>
            <a:ext cx="769620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</a:rPr>
              <a:t>Coordinate transformation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from {</a:t>
            </a: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} to {</a:t>
            </a: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} 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</a:rPr>
              <a:t>Homogeneous transformation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matrix</a:t>
            </a:r>
          </a:p>
        </p:txBody>
      </p:sp>
      <p:graphicFrame>
        <p:nvGraphicFramePr>
          <p:cNvPr id="466949" name="Object 5"/>
          <p:cNvGraphicFramePr>
            <a:graphicFrameLocks noChangeAspect="1"/>
          </p:cNvGraphicFramePr>
          <p:nvPr/>
        </p:nvGraphicFramePr>
        <p:xfrm>
          <a:off x="2667000" y="1752600"/>
          <a:ext cx="28321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74" name="Equation" r:id="rId4" imgW="1117440" imgH="228600" progId="Equation.3">
                  <p:embed/>
                </p:oleObj>
              </mc:Choice>
              <mc:Fallback>
                <p:oleObj name="Equation" r:id="rId4" imgW="11174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752600"/>
                        <a:ext cx="2832100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6950" name="Object 6"/>
          <p:cNvGraphicFramePr>
            <a:graphicFrameLocks noChangeAspect="1"/>
          </p:cNvGraphicFramePr>
          <p:nvPr/>
        </p:nvGraphicFramePr>
        <p:xfrm>
          <a:off x="1828800" y="2819400"/>
          <a:ext cx="431323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75" name="Equation" r:id="rId6" imgW="1701720" imgH="482400" progId="Equation.3">
                  <p:embed/>
                </p:oleObj>
              </mc:Choice>
              <mc:Fallback>
                <p:oleObj name="Equation" r:id="rId6" imgW="170172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19400"/>
                        <a:ext cx="4313238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6951" name="AutoShape 7"/>
          <p:cNvSpPr>
            <a:spLocks noChangeArrowheads="1"/>
          </p:cNvSpPr>
          <p:nvPr/>
        </p:nvSpPr>
        <p:spPr bwMode="auto">
          <a:xfrm rot="-10818994">
            <a:off x="3962400" y="2286000"/>
            <a:ext cx="685800" cy="4572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66952" name="Object 8"/>
          <p:cNvGraphicFramePr>
            <a:graphicFrameLocks noChangeAspect="1"/>
          </p:cNvGraphicFramePr>
          <p:nvPr/>
        </p:nvGraphicFramePr>
        <p:xfrm>
          <a:off x="609600" y="4724400"/>
          <a:ext cx="6105525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76" name="Equation" r:id="rId8" imgW="2057400" imgH="482400" progId="Equation.3">
                  <p:embed/>
                </p:oleObj>
              </mc:Choice>
              <mc:Fallback>
                <p:oleObj name="Equation" r:id="rId8" imgW="2057400" imgH="482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724400"/>
                        <a:ext cx="6105525" cy="1427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6957" name="Text Box 13"/>
          <p:cNvSpPr txBox="1">
            <a:spLocks noChangeArrowheads="1"/>
          </p:cNvSpPr>
          <p:nvPr/>
        </p:nvSpPr>
        <p:spPr bwMode="auto">
          <a:xfrm>
            <a:off x="7010400" y="5486400"/>
            <a:ext cx="1066800" cy="6413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Position vector</a:t>
            </a:r>
          </a:p>
        </p:txBody>
      </p:sp>
      <p:sp>
        <p:nvSpPr>
          <p:cNvPr id="466958" name="Rectangle 14"/>
          <p:cNvSpPr>
            <a:spLocks noChangeArrowheads="1"/>
          </p:cNvSpPr>
          <p:nvPr/>
        </p:nvSpPr>
        <p:spPr bwMode="auto">
          <a:xfrm>
            <a:off x="5791200" y="4800600"/>
            <a:ext cx="685800" cy="609600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6959" name="Rectangle 15"/>
          <p:cNvSpPr>
            <a:spLocks noChangeArrowheads="1"/>
          </p:cNvSpPr>
          <p:nvPr/>
        </p:nvSpPr>
        <p:spPr bwMode="auto">
          <a:xfrm>
            <a:off x="4648200" y="4800600"/>
            <a:ext cx="762000" cy="609600"/>
          </a:xfrm>
          <a:prstGeom prst="rect">
            <a:avLst/>
          </a:prstGeom>
          <a:noFill/>
          <a:ln w="9525">
            <a:solidFill>
              <a:srgbClr val="33CC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6960" name="Text Box 16"/>
          <p:cNvSpPr txBox="1">
            <a:spLocks noChangeArrowheads="1"/>
          </p:cNvSpPr>
          <p:nvPr/>
        </p:nvSpPr>
        <p:spPr bwMode="auto">
          <a:xfrm>
            <a:off x="7010400" y="4724400"/>
            <a:ext cx="1066800" cy="64135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Rotation matrix</a:t>
            </a:r>
          </a:p>
        </p:txBody>
      </p:sp>
      <p:sp>
        <p:nvSpPr>
          <p:cNvPr id="466961" name="Rectangle 17"/>
          <p:cNvSpPr>
            <a:spLocks noChangeArrowheads="1"/>
          </p:cNvSpPr>
          <p:nvPr/>
        </p:nvSpPr>
        <p:spPr bwMode="auto">
          <a:xfrm>
            <a:off x="5791200" y="5486400"/>
            <a:ext cx="685800" cy="5334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6962" name="Text Box 18"/>
          <p:cNvSpPr txBox="1">
            <a:spLocks noChangeArrowheads="1"/>
          </p:cNvSpPr>
          <p:nvPr/>
        </p:nvSpPr>
        <p:spPr bwMode="auto">
          <a:xfrm>
            <a:off x="5638800" y="6172200"/>
            <a:ext cx="1066800" cy="3667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Scaling</a:t>
            </a:r>
          </a:p>
        </p:txBody>
      </p:sp>
      <p:sp>
        <p:nvSpPr>
          <p:cNvPr id="466963" name="Freeform 19"/>
          <p:cNvSpPr>
            <a:spLocks/>
          </p:cNvSpPr>
          <p:nvPr/>
        </p:nvSpPr>
        <p:spPr bwMode="auto">
          <a:xfrm>
            <a:off x="5029200" y="4648200"/>
            <a:ext cx="1905000" cy="152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384" y="32"/>
              </a:cxn>
              <a:cxn ang="0">
                <a:pos x="864" y="32"/>
              </a:cxn>
              <a:cxn ang="0">
                <a:pos x="1200" y="224"/>
              </a:cxn>
              <a:cxn ang="0">
                <a:pos x="1248" y="272"/>
              </a:cxn>
            </a:cxnLst>
            <a:rect l="0" t="0" r="r" b="b"/>
            <a:pathLst>
              <a:path w="1264" h="272">
                <a:moveTo>
                  <a:pt x="0" y="176"/>
                </a:moveTo>
                <a:cubicBezTo>
                  <a:pt x="120" y="116"/>
                  <a:pt x="240" y="56"/>
                  <a:pt x="384" y="32"/>
                </a:cubicBezTo>
                <a:cubicBezTo>
                  <a:pt x="528" y="8"/>
                  <a:pt x="728" y="0"/>
                  <a:pt x="864" y="32"/>
                </a:cubicBezTo>
                <a:cubicBezTo>
                  <a:pt x="1000" y="64"/>
                  <a:pt x="1136" y="184"/>
                  <a:pt x="1200" y="224"/>
                </a:cubicBezTo>
                <a:cubicBezTo>
                  <a:pt x="1264" y="264"/>
                  <a:pt x="1256" y="268"/>
                  <a:pt x="1248" y="2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6964" name="Line 20"/>
          <p:cNvSpPr>
            <a:spLocks noChangeShapeType="1"/>
          </p:cNvSpPr>
          <p:nvPr/>
        </p:nvSpPr>
        <p:spPr bwMode="auto">
          <a:xfrm>
            <a:off x="6477000" y="5105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6965" name="Line 21"/>
          <p:cNvSpPr>
            <a:spLocks noChangeShapeType="1"/>
          </p:cNvSpPr>
          <p:nvPr/>
        </p:nvSpPr>
        <p:spPr bwMode="auto">
          <a:xfrm>
            <a:off x="6096000" y="594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700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US" dirty="0"/>
              <a:t>Homogeneous Transformation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143000"/>
            <a:ext cx="7239000" cy="51816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cases</a:t>
            </a:r>
          </a:p>
          <a:p>
            <a:pPr lvl="1">
              <a:buFontTx/>
              <a:buNone/>
            </a:pPr>
            <a:r>
              <a:rPr lang="en-US" dirty="0"/>
              <a:t>1. </a:t>
            </a:r>
            <a:r>
              <a:rPr lang="en-US" dirty="0">
                <a:solidFill>
                  <a:srgbClr val="FF0000"/>
                </a:solidFill>
              </a:rPr>
              <a:t>Translation</a:t>
            </a:r>
          </a:p>
          <a:p>
            <a:endParaRPr lang="en-US" dirty="0"/>
          </a:p>
          <a:p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dirty="0"/>
              <a:t>2. </a:t>
            </a:r>
            <a:r>
              <a:rPr lang="en-US" dirty="0">
                <a:solidFill>
                  <a:srgbClr val="FF0000"/>
                </a:solidFill>
              </a:rPr>
              <a:t>Rotation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98369-26B2-49D6-A06C-5D605A3AB266}" type="slidenum">
              <a:rPr lang="en-US"/>
              <a:pPr/>
              <a:t>21</a:t>
            </a:fld>
            <a:endParaRPr lang="en-US"/>
          </a:p>
        </p:txBody>
      </p:sp>
      <p:graphicFrame>
        <p:nvGraphicFramePr>
          <p:cNvPr id="516100" name="Object 4"/>
          <p:cNvGraphicFramePr>
            <a:graphicFrameLocks noChangeAspect="1"/>
          </p:cNvGraphicFramePr>
          <p:nvPr/>
        </p:nvGraphicFramePr>
        <p:xfrm>
          <a:off x="2590800" y="4648200"/>
          <a:ext cx="29305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17" name="Equation" r:id="rId4" imgW="1155600" imgH="482400" progId="Equation.3">
                  <p:embed/>
                </p:oleObj>
              </mc:Choice>
              <mc:Fallback>
                <p:oleObj name="Equation" r:id="rId4" imgW="1155600" imgH="48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648200"/>
                        <a:ext cx="293052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102" name="Object 6"/>
          <p:cNvGraphicFramePr>
            <a:graphicFrameLocks noChangeAspect="1"/>
          </p:cNvGraphicFramePr>
          <p:nvPr/>
        </p:nvGraphicFramePr>
        <p:xfrm>
          <a:off x="2667000" y="2362200"/>
          <a:ext cx="28971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18" name="Equation" r:id="rId6" imgW="1143000" imgH="482400" progId="Equation.3">
                  <p:embed/>
                </p:oleObj>
              </mc:Choice>
              <mc:Fallback>
                <p:oleObj name="Equation" r:id="rId6" imgW="114300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362200"/>
                        <a:ext cx="2897188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700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translation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8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Translation along Z-axis with h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4332-BF45-422E-87E4-B239D37BC3CC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468997" name="Object 5"/>
          <p:cNvGraphicFramePr>
            <a:graphicFrameLocks noChangeAspect="1"/>
          </p:cNvGraphicFramePr>
          <p:nvPr/>
        </p:nvGraphicFramePr>
        <p:xfrm>
          <a:off x="838200" y="1752600"/>
          <a:ext cx="2971800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160" name="Equation" r:id="rId4" imgW="1726920" imgH="914400" progId="Equation.3">
                  <p:embed/>
                </p:oleObj>
              </mc:Choice>
              <mc:Fallback>
                <p:oleObj name="Equation" r:id="rId4" imgW="1726920" imgH="914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752600"/>
                        <a:ext cx="2971800" cy="157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9023" name="Object 31"/>
          <p:cNvGraphicFramePr>
            <a:graphicFrameLocks noChangeAspect="1"/>
          </p:cNvGraphicFramePr>
          <p:nvPr/>
        </p:nvGraphicFramePr>
        <p:xfrm>
          <a:off x="4365625" y="1752600"/>
          <a:ext cx="3873500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161" name="Equation" r:id="rId6" imgW="2260440" imgH="914400" progId="Equation.3">
                  <p:embed/>
                </p:oleObj>
              </mc:Choice>
              <mc:Fallback>
                <p:oleObj name="Equation" r:id="rId6" imgW="2260440" imgH="9144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25" y="1752600"/>
                        <a:ext cx="3873500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9055" name="Group 63"/>
          <p:cNvGrpSpPr>
            <a:grpSpLocks/>
          </p:cNvGrpSpPr>
          <p:nvPr/>
        </p:nvGrpSpPr>
        <p:grpSpPr bwMode="auto">
          <a:xfrm>
            <a:off x="4419600" y="3352800"/>
            <a:ext cx="4114800" cy="2984500"/>
            <a:chOff x="1920" y="2104"/>
            <a:chExt cx="2592" cy="1880"/>
          </a:xfrm>
        </p:grpSpPr>
        <p:sp>
          <p:nvSpPr>
            <p:cNvPr id="468998" name="Line 6"/>
            <p:cNvSpPr>
              <a:spLocks noChangeShapeType="1"/>
            </p:cNvSpPr>
            <p:nvPr/>
          </p:nvSpPr>
          <p:spPr bwMode="auto">
            <a:xfrm flipV="1">
              <a:off x="2592" y="2928"/>
              <a:ext cx="120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8999" name="Line 7"/>
            <p:cNvSpPr>
              <a:spLocks noChangeShapeType="1"/>
            </p:cNvSpPr>
            <p:nvPr/>
          </p:nvSpPr>
          <p:spPr bwMode="auto">
            <a:xfrm>
              <a:off x="2592" y="3984"/>
              <a:ext cx="19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00" name="Line 8"/>
            <p:cNvSpPr>
              <a:spLocks noChangeShapeType="1"/>
            </p:cNvSpPr>
            <p:nvPr/>
          </p:nvSpPr>
          <p:spPr bwMode="auto">
            <a:xfrm flipV="1">
              <a:off x="2592" y="2256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69001" name="Object 9"/>
            <p:cNvGraphicFramePr>
              <a:graphicFrameLocks noChangeAspect="1"/>
            </p:cNvGraphicFramePr>
            <p:nvPr/>
          </p:nvGraphicFramePr>
          <p:xfrm>
            <a:off x="4272" y="3744"/>
            <a:ext cx="19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9162" name="Equation" r:id="rId8" imgW="126720" imgH="139680" progId="Equation.3">
                    <p:embed/>
                  </p:oleObj>
                </mc:Choice>
                <mc:Fallback>
                  <p:oleObj name="Equation" r:id="rId8" imgW="126720" imgH="1396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3744"/>
                          <a:ext cx="19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9002" name="Object 10"/>
            <p:cNvGraphicFramePr>
              <a:graphicFrameLocks noChangeAspect="1"/>
            </p:cNvGraphicFramePr>
            <p:nvPr/>
          </p:nvGraphicFramePr>
          <p:xfrm>
            <a:off x="3792" y="2784"/>
            <a:ext cx="211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9163" name="Equation" r:id="rId10" imgW="139680" imgH="164880" progId="Equation.3">
                    <p:embed/>
                  </p:oleObj>
                </mc:Choice>
                <mc:Fallback>
                  <p:oleObj name="Equation" r:id="rId10" imgW="139680" imgH="16488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2784"/>
                          <a:ext cx="211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9003" name="Object 11"/>
            <p:cNvGraphicFramePr>
              <a:graphicFrameLocks noChangeAspect="1"/>
            </p:cNvGraphicFramePr>
            <p:nvPr/>
          </p:nvGraphicFramePr>
          <p:xfrm>
            <a:off x="2448" y="2112"/>
            <a:ext cx="192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9164" name="Equation" r:id="rId12" imgW="126720" imgH="126720" progId="Equation.3">
                    <p:embed/>
                  </p:oleObj>
                </mc:Choice>
                <mc:Fallback>
                  <p:oleObj name="Equation" r:id="rId12" imgW="126720" imgH="12672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2112"/>
                          <a:ext cx="192" cy="1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9004" name="Oval 12"/>
            <p:cNvSpPr>
              <a:spLocks noChangeArrowheads="1"/>
            </p:cNvSpPr>
            <p:nvPr/>
          </p:nvSpPr>
          <p:spPr bwMode="auto">
            <a:xfrm>
              <a:off x="3408" y="23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69005" name="Object 13"/>
            <p:cNvGraphicFramePr>
              <a:graphicFrameLocks noChangeAspect="1"/>
            </p:cNvGraphicFramePr>
            <p:nvPr/>
          </p:nvGraphicFramePr>
          <p:xfrm>
            <a:off x="3408" y="2104"/>
            <a:ext cx="243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9165" name="Equation" r:id="rId14" imgW="152280" imgH="164880" progId="Equation.3">
                    <p:embed/>
                  </p:oleObj>
                </mc:Choice>
                <mc:Fallback>
                  <p:oleObj name="Equation" r:id="rId14" imgW="152280" imgH="16488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2104"/>
                          <a:ext cx="243" cy="2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9006" name="Line 14"/>
            <p:cNvSpPr>
              <a:spLocks noChangeShapeType="1"/>
            </p:cNvSpPr>
            <p:nvPr/>
          </p:nvSpPr>
          <p:spPr bwMode="auto">
            <a:xfrm>
              <a:off x="3456" y="2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9007" name="Line 15"/>
            <p:cNvSpPr>
              <a:spLocks noChangeShapeType="1"/>
            </p:cNvSpPr>
            <p:nvPr/>
          </p:nvSpPr>
          <p:spPr bwMode="auto">
            <a:xfrm flipH="1">
              <a:off x="3168" y="344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9008" name="Line 16"/>
            <p:cNvSpPr>
              <a:spLocks noChangeShapeType="1"/>
            </p:cNvSpPr>
            <p:nvPr/>
          </p:nvSpPr>
          <p:spPr bwMode="auto">
            <a:xfrm flipH="1">
              <a:off x="2928" y="344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9009" name="Line 17"/>
            <p:cNvSpPr>
              <a:spLocks noChangeShapeType="1"/>
            </p:cNvSpPr>
            <p:nvPr/>
          </p:nvSpPr>
          <p:spPr bwMode="auto">
            <a:xfrm flipH="1">
              <a:off x="2592" y="2392"/>
              <a:ext cx="864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9010" name="Line 18"/>
            <p:cNvSpPr>
              <a:spLocks noChangeShapeType="1"/>
            </p:cNvSpPr>
            <p:nvPr/>
          </p:nvSpPr>
          <p:spPr bwMode="auto">
            <a:xfrm flipV="1">
              <a:off x="2592" y="3256"/>
              <a:ext cx="528" cy="4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11" name="Line 19"/>
            <p:cNvSpPr>
              <a:spLocks noChangeShapeType="1"/>
            </p:cNvSpPr>
            <p:nvPr/>
          </p:nvSpPr>
          <p:spPr bwMode="auto">
            <a:xfrm>
              <a:off x="2592" y="3736"/>
              <a:ext cx="96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12" name="Line 20"/>
            <p:cNvSpPr>
              <a:spLocks noChangeShapeType="1"/>
            </p:cNvSpPr>
            <p:nvPr/>
          </p:nvSpPr>
          <p:spPr bwMode="auto">
            <a:xfrm flipV="1">
              <a:off x="2592" y="3064"/>
              <a:ext cx="0" cy="6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69013" name="Object 21"/>
            <p:cNvGraphicFramePr>
              <a:graphicFrameLocks noChangeAspect="1"/>
            </p:cNvGraphicFramePr>
            <p:nvPr/>
          </p:nvGraphicFramePr>
          <p:xfrm>
            <a:off x="3600" y="3640"/>
            <a:ext cx="19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9166" name="Equation" r:id="rId16" imgW="126720" imgH="139680" progId="Equation.3">
                    <p:embed/>
                  </p:oleObj>
                </mc:Choice>
                <mc:Fallback>
                  <p:oleObj name="Equation" r:id="rId16" imgW="126720" imgH="139680" progId="Equation.3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0" y="3640"/>
                          <a:ext cx="192" cy="191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9014" name="Object 22"/>
            <p:cNvGraphicFramePr>
              <a:graphicFrameLocks noChangeAspect="1"/>
            </p:cNvGraphicFramePr>
            <p:nvPr/>
          </p:nvGraphicFramePr>
          <p:xfrm>
            <a:off x="3235" y="3081"/>
            <a:ext cx="173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9167" name="Equation" r:id="rId18" imgW="114120" imgH="139680" progId="Equation.3">
                    <p:embed/>
                  </p:oleObj>
                </mc:Choice>
                <mc:Fallback>
                  <p:oleObj name="Equation" r:id="rId18" imgW="114120" imgH="139680" progId="Equation.3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5" y="3081"/>
                          <a:ext cx="173" cy="191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9015" name="Object 23"/>
            <p:cNvGraphicFramePr>
              <a:graphicFrameLocks noChangeAspect="1"/>
            </p:cNvGraphicFramePr>
            <p:nvPr/>
          </p:nvGraphicFramePr>
          <p:xfrm>
            <a:off x="2448" y="2824"/>
            <a:ext cx="231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9168" name="Equation" r:id="rId20" imgW="152280" imgH="139680" progId="Equation.3">
                    <p:embed/>
                  </p:oleObj>
                </mc:Choice>
                <mc:Fallback>
                  <p:oleObj name="Equation" r:id="rId20" imgW="152280" imgH="139680" progId="Equation.3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2824"/>
                          <a:ext cx="231" cy="191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9016" name="Text Box 24"/>
            <p:cNvSpPr txBox="1">
              <a:spLocks noChangeArrowheads="1"/>
            </p:cNvSpPr>
            <p:nvPr/>
          </p:nvSpPr>
          <p:spPr bwMode="auto">
            <a:xfrm>
              <a:off x="2352" y="3688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O, O’</a:t>
              </a:r>
            </a:p>
          </p:txBody>
        </p:sp>
        <p:sp>
          <p:nvSpPr>
            <p:cNvPr id="469017" name="Line 25"/>
            <p:cNvSpPr>
              <a:spLocks noChangeShapeType="1"/>
            </p:cNvSpPr>
            <p:nvPr/>
          </p:nvSpPr>
          <p:spPr bwMode="auto">
            <a:xfrm flipH="1">
              <a:off x="3168" y="2392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18" name="Line 26"/>
            <p:cNvSpPr>
              <a:spLocks noChangeShapeType="1"/>
            </p:cNvSpPr>
            <p:nvPr/>
          </p:nvSpPr>
          <p:spPr bwMode="auto">
            <a:xfrm flipV="1">
              <a:off x="3168" y="2680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19" name="Line 27"/>
            <p:cNvSpPr>
              <a:spLocks noChangeShapeType="1"/>
            </p:cNvSpPr>
            <p:nvPr/>
          </p:nvSpPr>
          <p:spPr bwMode="auto">
            <a:xfrm flipH="1">
              <a:off x="2592" y="268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20" name="Line 28"/>
            <p:cNvSpPr>
              <a:spLocks noChangeShapeType="1"/>
            </p:cNvSpPr>
            <p:nvPr/>
          </p:nvSpPr>
          <p:spPr bwMode="auto">
            <a:xfrm flipH="1">
              <a:off x="2592" y="2392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21" name="Line 29"/>
            <p:cNvSpPr>
              <a:spLocks noChangeShapeType="1"/>
            </p:cNvSpPr>
            <p:nvPr/>
          </p:nvSpPr>
          <p:spPr bwMode="auto">
            <a:xfrm flipH="1">
              <a:off x="2928" y="239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22" name="Line 30"/>
            <p:cNvSpPr>
              <a:spLocks noChangeShapeType="1"/>
            </p:cNvSpPr>
            <p:nvPr/>
          </p:nvSpPr>
          <p:spPr bwMode="auto">
            <a:xfrm>
              <a:off x="2928" y="23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25" name="Line 33"/>
            <p:cNvSpPr>
              <a:spLocks noChangeShapeType="1"/>
            </p:cNvSpPr>
            <p:nvPr/>
          </p:nvSpPr>
          <p:spPr bwMode="auto">
            <a:xfrm flipH="1">
              <a:off x="2016" y="374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26" name="Line 34"/>
            <p:cNvSpPr>
              <a:spLocks noChangeShapeType="1"/>
            </p:cNvSpPr>
            <p:nvPr/>
          </p:nvSpPr>
          <p:spPr bwMode="auto">
            <a:xfrm flipH="1">
              <a:off x="2016" y="398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27" name="Line 35"/>
            <p:cNvSpPr>
              <a:spLocks noChangeShapeType="1"/>
            </p:cNvSpPr>
            <p:nvPr/>
          </p:nvSpPr>
          <p:spPr bwMode="auto">
            <a:xfrm>
              <a:off x="2208" y="37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28" name="Text Box 36"/>
            <p:cNvSpPr txBox="1">
              <a:spLocks noChangeArrowheads="1"/>
            </p:cNvSpPr>
            <p:nvPr/>
          </p:nvSpPr>
          <p:spPr bwMode="auto">
            <a:xfrm>
              <a:off x="1920" y="374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</p:grpSp>
      <p:grpSp>
        <p:nvGrpSpPr>
          <p:cNvPr id="469029" name="Group 37"/>
          <p:cNvGrpSpPr>
            <a:grpSpLocks/>
          </p:cNvGrpSpPr>
          <p:nvPr/>
        </p:nvGrpSpPr>
        <p:grpSpPr bwMode="auto">
          <a:xfrm>
            <a:off x="609600" y="3352800"/>
            <a:ext cx="3429000" cy="3249613"/>
            <a:chOff x="3456" y="1352"/>
            <a:chExt cx="2160" cy="2047"/>
          </a:xfrm>
        </p:grpSpPr>
        <p:sp>
          <p:nvSpPr>
            <p:cNvPr id="469030" name="Line 38"/>
            <p:cNvSpPr>
              <a:spLocks noChangeShapeType="1"/>
            </p:cNvSpPr>
            <p:nvPr/>
          </p:nvSpPr>
          <p:spPr bwMode="auto">
            <a:xfrm flipV="1">
              <a:off x="3696" y="2160"/>
              <a:ext cx="120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31" name="Line 39"/>
            <p:cNvSpPr>
              <a:spLocks noChangeShapeType="1"/>
            </p:cNvSpPr>
            <p:nvPr/>
          </p:nvSpPr>
          <p:spPr bwMode="auto">
            <a:xfrm>
              <a:off x="3696" y="3216"/>
              <a:ext cx="19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32" name="Line 40"/>
            <p:cNvSpPr>
              <a:spLocks noChangeShapeType="1"/>
            </p:cNvSpPr>
            <p:nvPr/>
          </p:nvSpPr>
          <p:spPr bwMode="auto">
            <a:xfrm flipV="1">
              <a:off x="3696" y="1488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69033" name="Object 41"/>
            <p:cNvGraphicFramePr>
              <a:graphicFrameLocks noChangeAspect="1"/>
            </p:cNvGraphicFramePr>
            <p:nvPr/>
          </p:nvGraphicFramePr>
          <p:xfrm>
            <a:off x="5424" y="2976"/>
            <a:ext cx="19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9169" name="Equation" r:id="rId22" imgW="126720" imgH="139680" progId="Equation.3">
                    <p:embed/>
                  </p:oleObj>
                </mc:Choice>
                <mc:Fallback>
                  <p:oleObj name="Equation" r:id="rId22" imgW="126720" imgH="139680" progId="Equation.3">
                    <p:embed/>
                    <p:pic>
                      <p:nvPicPr>
                        <p:cNvPr id="0" name="Picture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4" y="2976"/>
                          <a:ext cx="19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9034" name="Object 42"/>
            <p:cNvGraphicFramePr>
              <a:graphicFrameLocks noChangeAspect="1"/>
            </p:cNvGraphicFramePr>
            <p:nvPr/>
          </p:nvGraphicFramePr>
          <p:xfrm>
            <a:off x="4896" y="2160"/>
            <a:ext cx="211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9170" name="Equation" r:id="rId23" imgW="139680" imgH="164880" progId="Equation.3">
                    <p:embed/>
                  </p:oleObj>
                </mc:Choice>
                <mc:Fallback>
                  <p:oleObj name="Equation" r:id="rId23" imgW="139680" imgH="164880" progId="Equation.3">
                    <p:embed/>
                    <p:pic>
                      <p:nvPicPr>
                        <p:cNvPr id="0" name="Picture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6" y="2160"/>
                          <a:ext cx="211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9035" name="Object 43"/>
            <p:cNvGraphicFramePr>
              <a:graphicFrameLocks noChangeAspect="1"/>
            </p:cNvGraphicFramePr>
            <p:nvPr/>
          </p:nvGraphicFramePr>
          <p:xfrm>
            <a:off x="3696" y="1352"/>
            <a:ext cx="192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9171" name="Equation" r:id="rId24" imgW="126720" imgH="126720" progId="Equation.3">
                    <p:embed/>
                  </p:oleObj>
                </mc:Choice>
                <mc:Fallback>
                  <p:oleObj name="Equation" r:id="rId24" imgW="126720" imgH="126720" progId="Equation.3">
                    <p:embed/>
                    <p:pic>
                      <p:nvPicPr>
                        <p:cNvPr id="0" name="Picture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1352"/>
                          <a:ext cx="192" cy="1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9036" name="Oval 44"/>
            <p:cNvSpPr>
              <a:spLocks noChangeArrowheads="1"/>
            </p:cNvSpPr>
            <p:nvPr/>
          </p:nvSpPr>
          <p:spPr bwMode="auto">
            <a:xfrm>
              <a:off x="4512" y="187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69037" name="Object 45"/>
            <p:cNvGraphicFramePr>
              <a:graphicFrameLocks noChangeAspect="1"/>
            </p:cNvGraphicFramePr>
            <p:nvPr/>
          </p:nvGraphicFramePr>
          <p:xfrm>
            <a:off x="4512" y="1584"/>
            <a:ext cx="243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9172" name="Equation" r:id="rId26" imgW="152280" imgH="164880" progId="Equation.3">
                    <p:embed/>
                  </p:oleObj>
                </mc:Choice>
                <mc:Fallback>
                  <p:oleObj name="Equation" r:id="rId26" imgW="152280" imgH="164880" progId="Equation.3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2" y="1584"/>
                          <a:ext cx="243" cy="2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9038" name="Line 46"/>
            <p:cNvSpPr>
              <a:spLocks noChangeShapeType="1"/>
            </p:cNvSpPr>
            <p:nvPr/>
          </p:nvSpPr>
          <p:spPr bwMode="auto">
            <a:xfrm>
              <a:off x="4560" y="187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9039" name="Line 47"/>
            <p:cNvSpPr>
              <a:spLocks noChangeShapeType="1"/>
            </p:cNvSpPr>
            <p:nvPr/>
          </p:nvSpPr>
          <p:spPr bwMode="auto">
            <a:xfrm flipH="1">
              <a:off x="4272" y="292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9040" name="Line 48"/>
            <p:cNvSpPr>
              <a:spLocks noChangeShapeType="1"/>
            </p:cNvSpPr>
            <p:nvPr/>
          </p:nvSpPr>
          <p:spPr bwMode="auto">
            <a:xfrm flipH="1">
              <a:off x="4032" y="292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9041" name="Line 49"/>
            <p:cNvSpPr>
              <a:spLocks noChangeShapeType="1"/>
            </p:cNvSpPr>
            <p:nvPr/>
          </p:nvSpPr>
          <p:spPr bwMode="auto">
            <a:xfrm flipH="1">
              <a:off x="3696" y="1872"/>
              <a:ext cx="864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9042" name="Line 50"/>
            <p:cNvSpPr>
              <a:spLocks noChangeShapeType="1"/>
            </p:cNvSpPr>
            <p:nvPr/>
          </p:nvSpPr>
          <p:spPr bwMode="auto">
            <a:xfrm flipV="1">
              <a:off x="3696" y="2736"/>
              <a:ext cx="528" cy="4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43" name="Line 51"/>
            <p:cNvSpPr>
              <a:spLocks noChangeShapeType="1"/>
            </p:cNvSpPr>
            <p:nvPr/>
          </p:nvSpPr>
          <p:spPr bwMode="auto">
            <a:xfrm>
              <a:off x="3696" y="3216"/>
              <a:ext cx="96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9044" name="Line 52"/>
            <p:cNvSpPr>
              <a:spLocks noChangeShapeType="1"/>
            </p:cNvSpPr>
            <p:nvPr/>
          </p:nvSpPr>
          <p:spPr bwMode="auto">
            <a:xfrm flipV="1">
              <a:off x="3696" y="2544"/>
              <a:ext cx="0" cy="6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69045" name="Object 53"/>
            <p:cNvGraphicFramePr>
              <a:graphicFrameLocks noChangeAspect="1"/>
            </p:cNvGraphicFramePr>
            <p:nvPr/>
          </p:nvGraphicFramePr>
          <p:xfrm>
            <a:off x="4704" y="3120"/>
            <a:ext cx="19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9173" name="Equation" r:id="rId27" imgW="126720" imgH="139680" progId="Equation.3">
                    <p:embed/>
                  </p:oleObj>
                </mc:Choice>
                <mc:Fallback>
                  <p:oleObj name="Equation" r:id="rId27" imgW="126720" imgH="139680" progId="Equation.3">
                    <p:embed/>
                    <p:pic>
                      <p:nvPicPr>
                        <p:cNvPr id="0" name="Picture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4" y="3120"/>
                          <a:ext cx="192" cy="191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9046" name="Object 54"/>
            <p:cNvGraphicFramePr>
              <a:graphicFrameLocks noChangeAspect="1"/>
            </p:cNvGraphicFramePr>
            <p:nvPr/>
          </p:nvGraphicFramePr>
          <p:xfrm>
            <a:off x="4339" y="2561"/>
            <a:ext cx="173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9174" name="Equation" r:id="rId28" imgW="114120" imgH="139680" progId="Equation.3">
                    <p:embed/>
                  </p:oleObj>
                </mc:Choice>
                <mc:Fallback>
                  <p:oleObj name="Equation" r:id="rId28" imgW="114120" imgH="139680" progId="Equation.3">
                    <p:embed/>
                    <p:pic>
                      <p:nvPicPr>
                        <p:cNvPr id="0" name="Picture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9" y="2561"/>
                          <a:ext cx="173" cy="191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9047" name="Object 55"/>
            <p:cNvGraphicFramePr>
              <a:graphicFrameLocks noChangeAspect="1"/>
            </p:cNvGraphicFramePr>
            <p:nvPr/>
          </p:nvGraphicFramePr>
          <p:xfrm>
            <a:off x="3552" y="2304"/>
            <a:ext cx="231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9175" name="Equation" r:id="rId29" imgW="152280" imgH="139680" progId="Equation.3">
                    <p:embed/>
                  </p:oleObj>
                </mc:Choice>
                <mc:Fallback>
                  <p:oleObj name="Equation" r:id="rId29" imgW="152280" imgH="139680" progId="Equation.3">
                    <p:embed/>
                    <p:pic>
                      <p:nvPicPr>
                        <p:cNvPr id="0" name="Picture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304"/>
                          <a:ext cx="231" cy="191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9048" name="Text Box 56"/>
            <p:cNvSpPr txBox="1">
              <a:spLocks noChangeArrowheads="1"/>
            </p:cNvSpPr>
            <p:nvPr/>
          </p:nvSpPr>
          <p:spPr bwMode="auto">
            <a:xfrm>
              <a:off x="3456" y="3168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O, O’</a:t>
              </a:r>
            </a:p>
          </p:txBody>
        </p:sp>
        <p:sp>
          <p:nvSpPr>
            <p:cNvPr id="469049" name="Line 57"/>
            <p:cNvSpPr>
              <a:spLocks noChangeShapeType="1"/>
            </p:cNvSpPr>
            <p:nvPr/>
          </p:nvSpPr>
          <p:spPr bwMode="auto">
            <a:xfrm flipH="1">
              <a:off x="4272" y="1872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50" name="Line 58"/>
            <p:cNvSpPr>
              <a:spLocks noChangeShapeType="1"/>
            </p:cNvSpPr>
            <p:nvPr/>
          </p:nvSpPr>
          <p:spPr bwMode="auto">
            <a:xfrm flipV="1">
              <a:off x="4272" y="2160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51" name="Line 59"/>
            <p:cNvSpPr>
              <a:spLocks noChangeShapeType="1"/>
            </p:cNvSpPr>
            <p:nvPr/>
          </p:nvSpPr>
          <p:spPr bwMode="auto">
            <a:xfrm flipH="1">
              <a:off x="3696" y="216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52" name="Line 60"/>
            <p:cNvSpPr>
              <a:spLocks noChangeShapeType="1"/>
            </p:cNvSpPr>
            <p:nvPr/>
          </p:nvSpPr>
          <p:spPr bwMode="auto">
            <a:xfrm flipH="1">
              <a:off x="3696" y="1872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53" name="Line 61"/>
            <p:cNvSpPr>
              <a:spLocks noChangeShapeType="1"/>
            </p:cNvSpPr>
            <p:nvPr/>
          </p:nvSpPr>
          <p:spPr bwMode="auto">
            <a:xfrm flipH="1">
              <a:off x="4032" y="187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054" name="Line 62"/>
            <p:cNvSpPr>
              <a:spLocks noChangeShapeType="1"/>
            </p:cNvSpPr>
            <p:nvPr/>
          </p:nvSpPr>
          <p:spPr bwMode="auto">
            <a:xfrm>
              <a:off x="4032" y="187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9056" name="AutoShape 64"/>
          <p:cNvSpPr>
            <a:spLocks noChangeArrowheads="1"/>
          </p:cNvSpPr>
          <p:nvPr/>
        </p:nvSpPr>
        <p:spPr bwMode="auto">
          <a:xfrm>
            <a:off x="3581400" y="4724400"/>
            <a:ext cx="1295400" cy="457200"/>
          </a:xfrm>
          <a:prstGeom prst="rightArrow">
            <a:avLst>
              <a:gd name="adj1" fmla="val 50000"/>
              <a:gd name="adj2" fmla="val 7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Rotation about the X-axis by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476185" name="Object 25"/>
          <p:cNvGraphicFramePr>
            <a:graphicFrameLocks noGrp="1" noChangeAspect="1"/>
          </p:cNvGraphicFramePr>
          <p:nvPr>
            <p:ph sz="half" idx="2"/>
          </p:nvPr>
        </p:nvGraphicFramePr>
        <p:xfrm>
          <a:off x="4953000" y="1828800"/>
          <a:ext cx="3340100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249" name="Equation" r:id="rId4" imgW="1917360" imgH="914400" progId="Equation.3">
                  <p:embed/>
                </p:oleObj>
              </mc:Choice>
              <mc:Fallback>
                <p:oleObj name="Equation" r:id="rId4" imgW="1917360" imgH="9144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828800"/>
                        <a:ext cx="3340100" cy="159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E39CC-5C67-4C0A-84FF-9D9B18E05D76}" type="slidenum">
              <a:rPr lang="en-US"/>
              <a:pPr/>
              <a:t>23</a:t>
            </a:fld>
            <a:endParaRPr lang="en-US"/>
          </a:p>
        </p:txBody>
      </p:sp>
      <p:graphicFrame>
        <p:nvGraphicFramePr>
          <p:cNvPr id="476164" name="Object 4"/>
          <p:cNvGraphicFramePr>
            <a:graphicFrameLocks noChangeAspect="1"/>
          </p:cNvGraphicFramePr>
          <p:nvPr/>
        </p:nvGraphicFramePr>
        <p:xfrm>
          <a:off x="685800" y="1828800"/>
          <a:ext cx="3352800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250" name="Equation" r:id="rId6" imgW="1942920" imgH="914400" progId="Equation.3">
                  <p:embed/>
                </p:oleObj>
              </mc:Choice>
              <mc:Fallback>
                <p:oleObj name="Equation" r:id="rId6" imgW="194292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28800"/>
                        <a:ext cx="3352800" cy="157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6165" name="Group 5"/>
          <p:cNvGrpSpPr>
            <a:grpSpLocks/>
          </p:cNvGrpSpPr>
          <p:nvPr/>
        </p:nvGrpSpPr>
        <p:grpSpPr bwMode="auto">
          <a:xfrm>
            <a:off x="3200400" y="3429000"/>
            <a:ext cx="3505200" cy="3176588"/>
            <a:chOff x="3408" y="2078"/>
            <a:chExt cx="2208" cy="2001"/>
          </a:xfrm>
        </p:grpSpPr>
        <p:graphicFrame>
          <p:nvGraphicFramePr>
            <p:cNvPr id="476166" name="Object 6"/>
            <p:cNvGraphicFramePr>
              <a:graphicFrameLocks noChangeAspect="1"/>
            </p:cNvGraphicFramePr>
            <p:nvPr/>
          </p:nvGraphicFramePr>
          <p:xfrm>
            <a:off x="3552" y="3888"/>
            <a:ext cx="19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6251" name="Equation" r:id="rId8" imgW="126720" imgH="139680" progId="Equation.3">
                    <p:embed/>
                  </p:oleObj>
                </mc:Choice>
                <mc:Fallback>
                  <p:oleObj name="Equation" r:id="rId8" imgW="126720" imgH="1396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3888"/>
                          <a:ext cx="19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6167" name="Line 7"/>
            <p:cNvSpPr>
              <a:spLocks noChangeShapeType="1"/>
            </p:cNvSpPr>
            <p:nvPr/>
          </p:nvSpPr>
          <p:spPr bwMode="auto">
            <a:xfrm>
              <a:off x="4205" y="3422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6168" name="Line 8"/>
            <p:cNvSpPr>
              <a:spLocks noChangeShapeType="1"/>
            </p:cNvSpPr>
            <p:nvPr/>
          </p:nvSpPr>
          <p:spPr bwMode="auto">
            <a:xfrm flipV="1">
              <a:off x="4205" y="2222"/>
              <a:ext cx="0" cy="1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76169" name="Object 9"/>
            <p:cNvGraphicFramePr>
              <a:graphicFrameLocks noChangeAspect="1"/>
            </p:cNvGraphicFramePr>
            <p:nvPr/>
          </p:nvGraphicFramePr>
          <p:xfrm>
            <a:off x="4253" y="2078"/>
            <a:ext cx="192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6252" name="Equation" r:id="rId10" imgW="126720" imgH="126720" progId="Equation.3">
                    <p:embed/>
                  </p:oleObj>
                </mc:Choice>
                <mc:Fallback>
                  <p:oleObj name="Equation" r:id="rId10" imgW="126720" imgH="12672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3" y="2078"/>
                          <a:ext cx="192" cy="1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6170" name="Object 10"/>
            <p:cNvGraphicFramePr>
              <a:graphicFrameLocks noChangeAspect="1"/>
            </p:cNvGraphicFramePr>
            <p:nvPr/>
          </p:nvGraphicFramePr>
          <p:xfrm>
            <a:off x="5405" y="3504"/>
            <a:ext cx="211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6253" name="Equation" r:id="rId12" imgW="139680" imgH="164880" progId="Equation.3">
                    <p:embed/>
                  </p:oleObj>
                </mc:Choice>
                <mc:Fallback>
                  <p:oleObj name="Equation" r:id="rId12" imgW="139680" imgH="16488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5" y="3504"/>
                          <a:ext cx="211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6171" name="Object 11"/>
            <p:cNvGraphicFramePr>
              <a:graphicFrameLocks noChangeAspect="1"/>
            </p:cNvGraphicFramePr>
            <p:nvPr/>
          </p:nvGraphicFramePr>
          <p:xfrm>
            <a:off x="5165" y="2654"/>
            <a:ext cx="155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6254" name="Equation" r:id="rId14" imgW="114120" imgH="139680" progId="Equation.3">
                    <p:embed/>
                  </p:oleObj>
                </mc:Choice>
                <mc:Fallback>
                  <p:oleObj name="Equation" r:id="rId14" imgW="114120" imgH="13968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5" y="2654"/>
                          <a:ext cx="155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6172" name="Object 12"/>
            <p:cNvGraphicFramePr>
              <a:graphicFrameLocks noChangeAspect="1"/>
            </p:cNvGraphicFramePr>
            <p:nvPr/>
          </p:nvGraphicFramePr>
          <p:xfrm>
            <a:off x="3660" y="2270"/>
            <a:ext cx="208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6255" name="Equation" r:id="rId16" imgW="152280" imgH="139680" progId="Equation.3">
                    <p:embed/>
                  </p:oleObj>
                </mc:Choice>
                <mc:Fallback>
                  <p:oleObj name="Equation" r:id="rId16" imgW="152280" imgH="13968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0" y="2270"/>
                          <a:ext cx="208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76173" name="Group 13"/>
            <p:cNvGrpSpPr>
              <a:grpSpLocks/>
            </p:cNvGrpSpPr>
            <p:nvPr/>
          </p:nvGrpSpPr>
          <p:grpSpPr bwMode="auto">
            <a:xfrm rot="-1556523">
              <a:off x="3895" y="2138"/>
              <a:ext cx="1233" cy="1065"/>
              <a:chOff x="3014" y="3080"/>
              <a:chExt cx="820" cy="802"/>
            </a:xfrm>
          </p:grpSpPr>
          <p:sp>
            <p:nvSpPr>
              <p:cNvPr id="476174" name="Line 14"/>
              <p:cNvSpPr>
                <a:spLocks noChangeShapeType="1"/>
              </p:cNvSpPr>
              <p:nvPr/>
            </p:nvSpPr>
            <p:spPr bwMode="auto">
              <a:xfrm>
                <a:off x="3014" y="3882"/>
                <a:ext cx="8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6175" name="Line 15"/>
              <p:cNvSpPr>
                <a:spLocks noChangeShapeType="1"/>
              </p:cNvSpPr>
              <p:nvPr/>
            </p:nvSpPr>
            <p:spPr bwMode="auto">
              <a:xfrm flipV="1">
                <a:off x="3014" y="3080"/>
                <a:ext cx="0" cy="8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6176" name="Line 16"/>
            <p:cNvSpPr>
              <a:spLocks noChangeShapeType="1"/>
            </p:cNvSpPr>
            <p:nvPr/>
          </p:nvSpPr>
          <p:spPr bwMode="auto">
            <a:xfrm flipV="1">
              <a:off x="4205" y="2798"/>
              <a:ext cx="67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6177" name="Line 17"/>
            <p:cNvSpPr>
              <a:spLocks noChangeShapeType="1"/>
            </p:cNvSpPr>
            <p:nvPr/>
          </p:nvSpPr>
          <p:spPr bwMode="auto">
            <a:xfrm>
              <a:off x="4877" y="279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6178" name="Line 18"/>
            <p:cNvSpPr>
              <a:spLocks noChangeShapeType="1"/>
            </p:cNvSpPr>
            <p:nvPr/>
          </p:nvSpPr>
          <p:spPr bwMode="auto">
            <a:xfrm flipH="1">
              <a:off x="4205" y="279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6179" name="Line 19"/>
            <p:cNvSpPr>
              <a:spLocks noChangeShapeType="1"/>
            </p:cNvSpPr>
            <p:nvPr/>
          </p:nvSpPr>
          <p:spPr bwMode="auto">
            <a:xfrm>
              <a:off x="4877" y="2798"/>
              <a:ext cx="96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6180" name="Line 20"/>
            <p:cNvSpPr>
              <a:spLocks noChangeShapeType="1"/>
            </p:cNvSpPr>
            <p:nvPr/>
          </p:nvSpPr>
          <p:spPr bwMode="auto">
            <a:xfrm flipH="1">
              <a:off x="4061" y="2798"/>
              <a:ext cx="816" cy="38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76181" name="Object 21"/>
            <p:cNvGraphicFramePr>
              <a:graphicFrameLocks noChangeAspect="1"/>
            </p:cNvGraphicFramePr>
            <p:nvPr/>
          </p:nvGraphicFramePr>
          <p:xfrm>
            <a:off x="4781" y="2462"/>
            <a:ext cx="245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6256" name="Equation" r:id="rId18" imgW="152280" imgH="164880" progId="Equation.3">
                    <p:embed/>
                  </p:oleObj>
                </mc:Choice>
                <mc:Fallback>
                  <p:oleObj name="Equation" r:id="rId18" imgW="152280" imgH="164880" progId="Equation.3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1" y="2462"/>
                          <a:ext cx="245" cy="26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6182" name="Line 22"/>
            <p:cNvSpPr>
              <a:spLocks noChangeShapeType="1"/>
            </p:cNvSpPr>
            <p:nvPr/>
          </p:nvSpPr>
          <p:spPr bwMode="auto">
            <a:xfrm flipH="1">
              <a:off x="3408" y="3408"/>
              <a:ext cx="816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6183" name="Line 23"/>
            <p:cNvSpPr>
              <a:spLocks noChangeShapeType="1"/>
            </p:cNvSpPr>
            <p:nvPr/>
          </p:nvSpPr>
          <p:spPr bwMode="auto">
            <a:xfrm flipH="1">
              <a:off x="3744" y="3408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76184" name="Object 24"/>
            <p:cNvGraphicFramePr>
              <a:graphicFrameLocks noChangeAspect="1"/>
            </p:cNvGraphicFramePr>
            <p:nvPr/>
          </p:nvGraphicFramePr>
          <p:xfrm>
            <a:off x="3840" y="3648"/>
            <a:ext cx="173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6257" name="Equation" r:id="rId20" imgW="126720" imgH="139680" progId="Equation.3">
                    <p:embed/>
                  </p:oleObj>
                </mc:Choice>
                <mc:Fallback>
                  <p:oleObj name="Equation" r:id="rId20" imgW="126720" imgH="139680" progId="Equation.3">
                    <p:embed/>
                    <p:pic>
                      <p:nvPicPr>
                        <p:cNvPr id="0" name="Picture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3648"/>
                          <a:ext cx="173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/>
              <a:t>Homogeneous Transformation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Composite Homogeneous Transformation Matrix</a:t>
            </a:r>
          </a:p>
          <a:p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/>
            <a:r>
              <a:rPr lang="en-US" dirty="0"/>
              <a:t>Transformation (</a:t>
            </a:r>
            <a:r>
              <a:rPr lang="en-US" dirty="0">
                <a:solidFill>
                  <a:srgbClr val="FF0000"/>
                </a:solidFill>
              </a:rPr>
              <a:t>rotation/translation</a:t>
            </a:r>
            <a:r>
              <a:rPr lang="en-US" dirty="0"/>
              <a:t>) w.r.t (</a:t>
            </a:r>
            <a:r>
              <a:rPr lang="en-US" dirty="0">
                <a:solidFill>
                  <a:srgbClr val="FF0000"/>
                </a:solidFill>
              </a:rPr>
              <a:t>X,Y,Z</a:t>
            </a:r>
            <a:r>
              <a:rPr lang="en-US" dirty="0"/>
              <a:t>) (</a:t>
            </a:r>
            <a:r>
              <a:rPr lang="en-US" dirty="0">
                <a:solidFill>
                  <a:srgbClr val="00B050"/>
                </a:solidFill>
              </a:rPr>
              <a:t>OLD FRAME</a:t>
            </a:r>
            <a:r>
              <a:rPr lang="en-US" dirty="0"/>
              <a:t>), using </a:t>
            </a:r>
            <a:r>
              <a:rPr lang="en-US" dirty="0">
                <a:solidFill>
                  <a:srgbClr val="0070C0"/>
                </a:solidFill>
              </a:rPr>
              <a:t>pre</a:t>
            </a:r>
            <a:r>
              <a:rPr lang="en-US" dirty="0"/>
              <a:t>-multiplication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Transformation </a:t>
            </a:r>
            <a:r>
              <a:rPr lang="en-US" dirty="0"/>
              <a:t>(rotation/translation) w.r.t (</a:t>
            </a:r>
            <a:r>
              <a:rPr lang="en-US" dirty="0">
                <a:solidFill>
                  <a:srgbClr val="FF0000"/>
                </a:solidFill>
              </a:rPr>
              <a:t>U,V,W</a:t>
            </a:r>
            <a:r>
              <a:rPr lang="en-US" dirty="0"/>
              <a:t>) (</a:t>
            </a:r>
            <a:r>
              <a:rPr lang="en-US" dirty="0">
                <a:solidFill>
                  <a:srgbClr val="00B050"/>
                </a:solidFill>
              </a:rPr>
              <a:t>NEW FRAME</a:t>
            </a:r>
            <a:r>
              <a:rPr lang="en-US" dirty="0"/>
              <a:t>), using </a:t>
            </a:r>
            <a:r>
              <a:rPr lang="en-US" dirty="0">
                <a:solidFill>
                  <a:srgbClr val="0070C0"/>
                </a:solidFill>
              </a:rPr>
              <a:t>post</a:t>
            </a:r>
            <a:r>
              <a:rPr lang="en-US" dirty="0"/>
              <a:t>-multiplication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8621-F6F3-43E2-9A39-529AC7AE5DE5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7: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homogeneous transformation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7848600" cy="4830763"/>
          </a:xfrm>
        </p:spPr>
        <p:txBody>
          <a:bodyPr/>
          <a:lstStyle/>
          <a:p>
            <a:r>
              <a:rPr lang="en-US" sz="2800"/>
              <a:t>Find the homogeneous transformation matrix (T) for the following operations:</a:t>
            </a:r>
          </a:p>
          <a:p>
            <a:endParaRPr lang="en-US" sz="2800"/>
          </a:p>
        </p:txBody>
      </p:sp>
      <p:graphicFrame>
        <p:nvGraphicFramePr>
          <p:cNvPr id="478216" name="Object 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817399989"/>
              </p:ext>
            </p:extLst>
          </p:nvPr>
        </p:nvGraphicFramePr>
        <p:xfrm>
          <a:off x="5334000" y="3962400"/>
          <a:ext cx="328136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239" name="Equation" r:id="rId4" imgW="1320480" imgH="241200" progId="Equation.3">
                  <p:embed/>
                </p:oleObj>
              </mc:Choice>
              <mc:Fallback>
                <p:oleObj name="Equation" r:id="rId4" imgW="132048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962400"/>
                        <a:ext cx="3281363" cy="6000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FF33CC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82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209152"/>
              </p:ext>
            </p:extLst>
          </p:nvPr>
        </p:nvGraphicFramePr>
        <p:xfrm>
          <a:off x="685800" y="2362200"/>
          <a:ext cx="4200525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240" name="Equation" r:id="rId6" imgW="1917360" imgH="1320480" progId="Equation.3">
                  <p:embed/>
                </p:oleObj>
              </mc:Choice>
              <mc:Fallback>
                <p:oleObj name="Equation" r:id="rId6" imgW="1917360" imgH="1320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62200"/>
                        <a:ext cx="4200525" cy="28829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33CC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82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404138"/>
              </p:ext>
            </p:extLst>
          </p:nvPr>
        </p:nvGraphicFramePr>
        <p:xfrm>
          <a:off x="2209800" y="5181600"/>
          <a:ext cx="6248400" cy="132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241" name="Equation" r:id="rId8" imgW="4317840" imgH="914400" progId="Equation.3">
                  <p:embed/>
                </p:oleObj>
              </mc:Choice>
              <mc:Fallback>
                <p:oleObj name="Equation" r:id="rId8" imgW="4317840" imgH="9144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181600"/>
                        <a:ext cx="6248400" cy="1322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12700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Homogeneous Representation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5257800" cy="4906963"/>
          </a:xfrm>
        </p:spPr>
        <p:txBody>
          <a:bodyPr/>
          <a:lstStyle/>
          <a:p>
            <a:r>
              <a:rPr lang="en-US" sz="2800"/>
              <a:t>A frame in space (Geometric Interpretation)</a:t>
            </a:r>
          </a:p>
          <a:p>
            <a:pPr>
              <a:buFontTx/>
              <a:buNone/>
            </a:pPr>
            <a:endParaRPr lang="en-US" sz="2800"/>
          </a:p>
        </p:txBody>
      </p:sp>
      <p:sp>
        <p:nvSpPr>
          <p:cNvPr id="464900" name="Line 4"/>
          <p:cNvSpPr>
            <a:spLocks noChangeShapeType="1"/>
          </p:cNvSpPr>
          <p:nvPr/>
        </p:nvSpPr>
        <p:spPr bwMode="auto">
          <a:xfrm flipV="1">
            <a:off x="5867400" y="3429000"/>
            <a:ext cx="1981200" cy="1676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4901" name="Line 5"/>
          <p:cNvSpPr>
            <a:spLocks noChangeShapeType="1"/>
          </p:cNvSpPr>
          <p:nvPr/>
        </p:nvSpPr>
        <p:spPr bwMode="auto">
          <a:xfrm>
            <a:off x="5867400" y="51054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4902" name="Line 6"/>
          <p:cNvSpPr>
            <a:spLocks noChangeShapeType="1"/>
          </p:cNvSpPr>
          <p:nvPr/>
        </p:nvSpPr>
        <p:spPr bwMode="auto">
          <a:xfrm flipV="1">
            <a:off x="5867400" y="2362200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64903" name="Object 7"/>
          <p:cNvGraphicFramePr>
            <a:graphicFrameLocks noChangeAspect="1"/>
          </p:cNvGraphicFramePr>
          <p:nvPr/>
        </p:nvGraphicFramePr>
        <p:xfrm>
          <a:off x="8610600" y="4724400"/>
          <a:ext cx="3048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77" name="Equation" r:id="rId4" imgW="126720" imgH="139680" progId="Equation.3">
                  <p:embed/>
                </p:oleObj>
              </mc:Choice>
              <mc:Fallback>
                <p:oleObj name="Equation" r:id="rId4" imgW="126720" imgH="1396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0600" y="4724400"/>
                        <a:ext cx="304800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4904" name="Object 8"/>
          <p:cNvGraphicFramePr>
            <a:graphicFrameLocks noChangeAspect="1"/>
          </p:cNvGraphicFramePr>
          <p:nvPr/>
        </p:nvGraphicFramePr>
        <p:xfrm>
          <a:off x="7848600" y="3505200"/>
          <a:ext cx="3349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78" name="Equation" r:id="rId6" imgW="139680" imgH="164880" progId="Equation.3">
                  <p:embed/>
                </p:oleObj>
              </mc:Choice>
              <mc:Fallback>
                <p:oleObj name="Equation" r:id="rId6" imgW="139680" imgH="164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3505200"/>
                        <a:ext cx="334963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4905" name="Object 9"/>
          <p:cNvGraphicFramePr>
            <a:graphicFrameLocks noChangeAspect="1"/>
          </p:cNvGraphicFramePr>
          <p:nvPr/>
        </p:nvGraphicFramePr>
        <p:xfrm>
          <a:off x="5867400" y="2146300"/>
          <a:ext cx="3048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79" name="Equation" r:id="rId8" imgW="126720" imgH="126720" progId="Equation.3">
                  <p:embed/>
                </p:oleObj>
              </mc:Choice>
              <mc:Fallback>
                <p:oleObj name="Equation" r:id="rId8" imgW="126720" imgH="1267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146300"/>
                        <a:ext cx="304800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4906" name="Oval 10"/>
          <p:cNvSpPr>
            <a:spLocks noChangeArrowheads="1"/>
          </p:cNvSpPr>
          <p:nvPr/>
        </p:nvSpPr>
        <p:spPr bwMode="auto">
          <a:xfrm>
            <a:off x="7239000" y="2895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64907" name="Object 11"/>
          <p:cNvGraphicFramePr>
            <a:graphicFrameLocks noChangeAspect="1"/>
          </p:cNvGraphicFramePr>
          <p:nvPr/>
        </p:nvGraphicFramePr>
        <p:xfrm>
          <a:off x="6380163" y="1524000"/>
          <a:ext cx="21717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80" name="Equation" r:id="rId10" imgW="850680" imgH="253800" progId="Equation.3">
                  <p:embed/>
                </p:oleObj>
              </mc:Choice>
              <mc:Fallback>
                <p:oleObj name="Equation" r:id="rId10" imgW="850680" imgH="2538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0163" y="1524000"/>
                        <a:ext cx="2171700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4908" name="Line 12"/>
          <p:cNvSpPr>
            <a:spLocks noChangeShapeType="1"/>
          </p:cNvSpPr>
          <p:nvPr/>
        </p:nvSpPr>
        <p:spPr bwMode="auto">
          <a:xfrm>
            <a:off x="7272338" y="2971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4909" name="Line 13"/>
          <p:cNvSpPr>
            <a:spLocks noChangeShapeType="1"/>
          </p:cNvSpPr>
          <p:nvPr/>
        </p:nvSpPr>
        <p:spPr bwMode="auto">
          <a:xfrm flipH="1">
            <a:off x="67818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4910" name="Line 14"/>
          <p:cNvSpPr>
            <a:spLocks noChangeShapeType="1"/>
          </p:cNvSpPr>
          <p:nvPr/>
        </p:nvSpPr>
        <p:spPr bwMode="auto">
          <a:xfrm flipH="1">
            <a:off x="6338888" y="46958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4911" name="Line 15"/>
          <p:cNvSpPr>
            <a:spLocks noChangeShapeType="1"/>
          </p:cNvSpPr>
          <p:nvPr/>
        </p:nvSpPr>
        <p:spPr bwMode="auto">
          <a:xfrm flipH="1">
            <a:off x="5867400" y="2971800"/>
            <a:ext cx="1371600" cy="2133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64912" name="Object 16"/>
          <p:cNvGraphicFramePr>
            <a:graphicFrameLocks noChangeAspect="1"/>
          </p:cNvGraphicFramePr>
          <p:nvPr/>
        </p:nvGraphicFramePr>
        <p:xfrm>
          <a:off x="914400" y="3600450"/>
          <a:ext cx="3276600" cy="204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81" name="Equation" r:id="rId12" imgW="1460160" imgH="914400" progId="Equation.3">
                  <p:embed/>
                </p:oleObj>
              </mc:Choice>
              <mc:Fallback>
                <p:oleObj name="Equation" r:id="rId12" imgW="1460160" imgH="9144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600450"/>
                        <a:ext cx="3276600" cy="204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4913" name="Group 17"/>
          <p:cNvGrpSpPr>
            <a:grpSpLocks/>
          </p:cNvGrpSpPr>
          <p:nvPr/>
        </p:nvGrpSpPr>
        <p:grpSpPr bwMode="auto">
          <a:xfrm>
            <a:off x="7040563" y="2257425"/>
            <a:ext cx="1050925" cy="1143000"/>
            <a:chOff x="3264" y="3552"/>
            <a:chExt cx="662" cy="720"/>
          </a:xfrm>
        </p:grpSpPr>
        <p:sp>
          <p:nvSpPr>
            <p:cNvPr id="464914" name="Line 18"/>
            <p:cNvSpPr>
              <a:spLocks noChangeShapeType="1"/>
            </p:cNvSpPr>
            <p:nvPr/>
          </p:nvSpPr>
          <p:spPr bwMode="auto">
            <a:xfrm>
              <a:off x="3408" y="398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915" name="Line 19"/>
            <p:cNvSpPr>
              <a:spLocks noChangeShapeType="1"/>
            </p:cNvSpPr>
            <p:nvPr/>
          </p:nvSpPr>
          <p:spPr bwMode="auto">
            <a:xfrm flipV="1">
              <a:off x="3408" y="3840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4916" name="Line 20"/>
            <p:cNvSpPr>
              <a:spLocks noChangeShapeType="1"/>
            </p:cNvSpPr>
            <p:nvPr/>
          </p:nvSpPr>
          <p:spPr bwMode="auto">
            <a:xfrm flipH="1" flipV="1">
              <a:off x="3360" y="3696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64917" name="Object 21"/>
            <p:cNvGraphicFramePr>
              <a:graphicFrameLocks noChangeAspect="1"/>
            </p:cNvGraphicFramePr>
            <p:nvPr/>
          </p:nvGraphicFramePr>
          <p:xfrm>
            <a:off x="3696" y="4081"/>
            <a:ext cx="19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4982" name="Equation" r:id="rId14" imgW="126720" imgH="139680" progId="Equation.3">
                    <p:embed/>
                  </p:oleObj>
                </mc:Choice>
                <mc:Fallback>
                  <p:oleObj name="Equation" r:id="rId14" imgW="126720" imgH="139680" progId="Equation.3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4081"/>
                          <a:ext cx="19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4918" name="Object 22"/>
            <p:cNvGraphicFramePr>
              <a:graphicFrameLocks noChangeAspect="1"/>
            </p:cNvGraphicFramePr>
            <p:nvPr/>
          </p:nvGraphicFramePr>
          <p:xfrm>
            <a:off x="3754" y="3744"/>
            <a:ext cx="17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4983" name="Equation" r:id="rId16" imgW="114120" imgH="139680" progId="Equation.3">
                    <p:embed/>
                  </p:oleObj>
                </mc:Choice>
                <mc:Fallback>
                  <p:oleObj name="Equation" r:id="rId16" imgW="114120" imgH="139680" progId="Equation.3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4" y="3744"/>
                          <a:ext cx="17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4919" name="Object 23"/>
            <p:cNvGraphicFramePr>
              <a:graphicFrameLocks noChangeAspect="1"/>
            </p:cNvGraphicFramePr>
            <p:nvPr/>
          </p:nvGraphicFramePr>
          <p:xfrm>
            <a:off x="3264" y="3552"/>
            <a:ext cx="19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4984" name="Equation" r:id="rId18" imgW="126720" imgH="139680" progId="Equation.3">
                    <p:embed/>
                  </p:oleObj>
                </mc:Choice>
                <mc:Fallback>
                  <p:oleObj name="Equation" r:id="rId18" imgW="126720" imgH="139680" progId="Equation.3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3552"/>
                          <a:ext cx="19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64922" name="Object 26"/>
          <p:cNvGraphicFramePr>
            <a:graphicFrameLocks noChangeAspect="1"/>
          </p:cNvGraphicFramePr>
          <p:nvPr/>
        </p:nvGraphicFramePr>
        <p:xfrm>
          <a:off x="914400" y="2209800"/>
          <a:ext cx="2811463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85" name="Equation" r:id="rId20" imgW="1041120" imgH="457200" progId="Equation.3">
                  <p:embed/>
                </p:oleObj>
              </mc:Choice>
              <mc:Fallback>
                <p:oleObj name="Equation" r:id="rId20" imgW="1041120" imgH="45720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09800"/>
                        <a:ext cx="2811463" cy="1290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4923" name="Rectangle 27"/>
          <p:cNvSpPr>
            <a:spLocks noChangeArrowheads="1"/>
          </p:cNvSpPr>
          <p:nvPr/>
        </p:nvSpPr>
        <p:spPr bwMode="auto">
          <a:xfrm>
            <a:off x="1676400" y="3657600"/>
            <a:ext cx="304800" cy="144780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4924" name="Text Box 28"/>
          <p:cNvSpPr txBox="1">
            <a:spLocks noChangeArrowheads="1"/>
          </p:cNvSpPr>
          <p:nvPr/>
        </p:nvSpPr>
        <p:spPr bwMode="auto">
          <a:xfrm>
            <a:off x="1219200" y="5791200"/>
            <a:ext cx="6324600" cy="40640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Principal axis </a:t>
            </a:r>
            <a:r>
              <a:rPr lang="en-US" sz="2000" i="1"/>
              <a:t>n</a:t>
            </a:r>
            <a:r>
              <a:rPr lang="en-US" sz="2000"/>
              <a:t> w.r.t. the reference coordinate system</a:t>
            </a:r>
          </a:p>
        </p:txBody>
      </p:sp>
      <p:sp>
        <p:nvSpPr>
          <p:cNvPr id="464925" name="Text Box 29"/>
          <p:cNvSpPr txBox="1">
            <a:spLocks noChangeArrowheads="1"/>
          </p:cNvSpPr>
          <p:nvPr/>
        </p:nvSpPr>
        <p:spPr bwMode="auto">
          <a:xfrm>
            <a:off x="7924800" y="3048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(X’)</a:t>
            </a:r>
          </a:p>
        </p:txBody>
      </p:sp>
      <p:sp>
        <p:nvSpPr>
          <p:cNvPr id="464926" name="Text Box 30"/>
          <p:cNvSpPr txBox="1">
            <a:spLocks noChangeArrowheads="1"/>
          </p:cNvSpPr>
          <p:nvPr/>
        </p:nvSpPr>
        <p:spPr bwMode="auto">
          <a:xfrm>
            <a:off x="7924800" y="2514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(y’)</a:t>
            </a:r>
          </a:p>
        </p:txBody>
      </p:sp>
      <p:sp>
        <p:nvSpPr>
          <p:cNvPr id="464927" name="Text Box 31"/>
          <p:cNvSpPr txBox="1">
            <a:spLocks noChangeArrowheads="1"/>
          </p:cNvSpPr>
          <p:nvPr/>
        </p:nvSpPr>
        <p:spPr bwMode="auto">
          <a:xfrm>
            <a:off x="7239000" y="2209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(z’)</a:t>
            </a:r>
          </a:p>
        </p:txBody>
      </p:sp>
      <p:sp>
        <p:nvSpPr>
          <p:cNvPr id="464930" name="Freeform 34"/>
          <p:cNvSpPr>
            <a:spLocks/>
          </p:cNvSpPr>
          <p:nvPr/>
        </p:nvSpPr>
        <p:spPr bwMode="auto">
          <a:xfrm>
            <a:off x="6299200" y="2057400"/>
            <a:ext cx="863600" cy="838200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64" y="192"/>
              </a:cxn>
              <a:cxn ang="0">
                <a:pos x="544" y="528"/>
              </a:cxn>
            </a:cxnLst>
            <a:rect l="0" t="0" r="r" b="b"/>
            <a:pathLst>
              <a:path w="544" h="528">
                <a:moveTo>
                  <a:pt x="160" y="0"/>
                </a:moveTo>
                <a:cubicBezTo>
                  <a:pt x="80" y="52"/>
                  <a:pt x="0" y="104"/>
                  <a:pt x="64" y="192"/>
                </a:cubicBezTo>
                <a:cubicBezTo>
                  <a:pt x="128" y="280"/>
                  <a:pt x="336" y="404"/>
                  <a:pt x="544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1026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/>
              <a:t>Homogeneous Transformation</a:t>
            </a:r>
          </a:p>
        </p:txBody>
      </p:sp>
      <p:sp>
        <p:nvSpPr>
          <p:cNvPr id="467971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Translation  </a:t>
            </a:r>
          </a:p>
        </p:txBody>
      </p:sp>
      <p:sp>
        <p:nvSpPr>
          <p:cNvPr id="467972" name="Line 1028"/>
          <p:cNvSpPr>
            <a:spLocks noChangeShapeType="1"/>
          </p:cNvSpPr>
          <p:nvPr/>
        </p:nvSpPr>
        <p:spPr bwMode="auto">
          <a:xfrm flipV="1">
            <a:off x="5638800" y="4038600"/>
            <a:ext cx="1981200" cy="1676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7973" name="Line 1029"/>
          <p:cNvSpPr>
            <a:spLocks noChangeShapeType="1"/>
          </p:cNvSpPr>
          <p:nvPr/>
        </p:nvSpPr>
        <p:spPr bwMode="auto">
          <a:xfrm>
            <a:off x="5638800" y="57150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7974" name="Line 1030"/>
          <p:cNvSpPr>
            <a:spLocks noChangeShapeType="1"/>
          </p:cNvSpPr>
          <p:nvPr/>
        </p:nvSpPr>
        <p:spPr bwMode="auto">
          <a:xfrm flipV="1">
            <a:off x="5638800" y="2971800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67975" name="Object 1031"/>
          <p:cNvGraphicFramePr>
            <a:graphicFrameLocks noChangeAspect="1"/>
          </p:cNvGraphicFramePr>
          <p:nvPr/>
        </p:nvGraphicFramePr>
        <p:xfrm>
          <a:off x="7620000" y="4114800"/>
          <a:ext cx="3349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060" name="Equation" r:id="rId4" imgW="139680" imgH="164880" progId="Equation.3">
                  <p:embed/>
                </p:oleObj>
              </mc:Choice>
              <mc:Fallback>
                <p:oleObj name="Equation" r:id="rId4" imgW="139680" imgH="164880" progId="Equation.3">
                  <p:embed/>
                  <p:pic>
                    <p:nvPicPr>
                      <p:cNvPr id="0" name="Picture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4114800"/>
                        <a:ext cx="334963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76" name="Object 1032"/>
          <p:cNvGraphicFramePr>
            <a:graphicFrameLocks noChangeAspect="1"/>
          </p:cNvGraphicFramePr>
          <p:nvPr/>
        </p:nvGraphicFramePr>
        <p:xfrm>
          <a:off x="5638800" y="2755900"/>
          <a:ext cx="3048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061" name="Equation" r:id="rId6" imgW="126720" imgH="126720" progId="Equation.3">
                  <p:embed/>
                </p:oleObj>
              </mc:Choice>
              <mc:Fallback>
                <p:oleObj name="Equation" r:id="rId6" imgW="126720" imgH="126720" progId="Equation.3">
                  <p:embed/>
                  <p:pic>
                    <p:nvPicPr>
                      <p:cNvPr id="0" name="Picture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755900"/>
                        <a:ext cx="304800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7977" name="Oval 1033"/>
          <p:cNvSpPr>
            <a:spLocks noChangeArrowheads="1"/>
          </p:cNvSpPr>
          <p:nvPr/>
        </p:nvSpPr>
        <p:spPr bwMode="auto">
          <a:xfrm>
            <a:off x="7010400" y="3505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7978" name="Line 1034"/>
          <p:cNvSpPr>
            <a:spLocks noChangeShapeType="1"/>
          </p:cNvSpPr>
          <p:nvPr/>
        </p:nvSpPr>
        <p:spPr bwMode="auto">
          <a:xfrm>
            <a:off x="7043738" y="3581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7979" name="Line 1035"/>
          <p:cNvSpPr>
            <a:spLocks noChangeShapeType="1"/>
          </p:cNvSpPr>
          <p:nvPr/>
        </p:nvSpPr>
        <p:spPr bwMode="auto">
          <a:xfrm flipH="1">
            <a:off x="6553200" y="5334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7980" name="Line 1036"/>
          <p:cNvSpPr>
            <a:spLocks noChangeShapeType="1"/>
          </p:cNvSpPr>
          <p:nvPr/>
        </p:nvSpPr>
        <p:spPr bwMode="auto">
          <a:xfrm flipH="1">
            <a:off x="6110288" y="53054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7981" name="Line 1037"/>
          <p:cNvSpPr>
            <a:spLocks noChangeShapeType="1"/>
          </p:cNvSpPr>
          <p:nvPr/>
        </p:nvSpPr>
        <p:spPr bwMode="auto">
          <a:xfrm flipH="1">
            <a:off x="5638800" y="3581400"/>
            <a:ext cx="1371600" cy="21336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67982" name="Group 1038"/>
          <p:cNvGrpSpPr>
            <a:grpSpLocks/>
          </p:cNvGrpSpPr>
          <p:nvPr/>
        </p:nvGrpSpPr>
        <p:grpSpPr bwMode="auto">
          <a:xfrm>
            <a:off x="6811963" y="2867025"/>
            <a:ext cx="1050925" cy="1143000"/>
            <a:chOff x="3264" y="3552"/>
            <a:chExt cx="662" cy="720"/>
          </a:xfrm>
        </p:grpSpPr>
        <p:sp>
          <p:nvSpPr>
            <p:cNvPr id="467983" name="Line 1039"/>
            <p:cNvSpPr>
              <a:spLocks noChangeShapeType="1"/>
            </p:cNvSpPr>
            <p:nvPr/>
          </p:nvSpPr>
          <p:spPr bwMode="auto">
            <a:xfrm>
              <a:off x="3408" y="398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7984" name="Line 1040"/>
            <p:cNvSpPr>
              <a:spLocks noChangeShapeType="1"/>
            </p:cNvSpPr>
            <p:nvPr/>
          </p:nvSpPr>
          <p:spPr bwMode="auto">
            <a:xfrm flipV="1">
              <a:off x="3408" y="3840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7985" name="Line 1041"/>
            <p:cNvSpPr>
              <a:spLocks noChangeShapeType="1"/>
            </p:cNvSpPr>
            <p:nvPr/>
          </p:nvSpPr>
          <p:spPr bwMode="auto">
            <a:xfrm flipH="1" flipV="1">
              <a:off x="3360" y="3696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67986" name="Object 1042"/>
            <p:cNvGraphicFramePr>
              <a:graphicFrameLocks noChangeAspect="1"/>
            </p:cNvGraphicFramePr>
            <p:nvPr/>
          </p:nvGraphicFramePr>
          <p:xfrm>
            <a:off x="3696" y="4081"/>
            <a:ext cx="19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8062" name="Equation" r:id="rId8" imgW="126720" imgH="139680" progId="Equation.3">
                    <p:embed/>
                  </p:oleObj>
                </mc:Choice>
                <mc:Fallback>
                  <p:oleObj name="Equation" r:id="rId8" imgW="126720" imgH="139680" progId="Equation.3">
                    <p:embed/>
                    <p:pic>
                      <p:nvPicPr>
                        <p:cNvPr id="0" name="Picture 10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4081"/>
                          <a:ext cx="19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7987" name="Object 1043"/>
            <p:cNvGraphicFramePr>
              <a:graphicFrameLocks noChangeAspect="1"/>
            </p:cNvGraphicFramePr>
            <p:nvPr/>
          </p:nvGraphicFramePr>
          <p:xfrm>
            <a:off x="3754" y="3744"/>
            <a:ext cx="17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8063" name="Equation" r:id="rId10" imgW="114120" imgH="139680" progId="Equation.3">
                    <p:embed/>
                  </p:oleObj>
                </mc:Choice>
                <mc:Fallback>
                  <p:oleObj name="Equation" r:id="rId10" imgW="114120" imgH="139680" progId="Equation.3">
                    <p:embed/>
                    <p:pic>
                      <p:nvPicPr>
                        <p:cNvPr id="0" name="Picture 10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4" y="3744"/>
                          <a:ext cx="17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7988" name="Object 1044"/>
            <p:cNvGraphicFramePr>
              <a:graphicFrameLocks noChangeAspect="1"/>
            </p:cNvGraphicFramePr>
            <p:nvPr/>
          </p:nvGraphicFramePr>
          <p:xfrm>
            <a:off x="3264" y="3552"/>
            <a:ext cx="19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8064" name="Equation" r:id="rId12" imgW="126720" imgH="139680" progId="Equation.3">
                    <p:embed/>
                  </p:oleObj>
                </mc:Choice>
                <mc:Fallback>
                  <p:oleObj name="Equation" r:id="rId12" imgW="126720" imgH="139680" progId="Equation.3">
                    <p:embed/>
                    <p:pic>
                      <p:nvPicPr>
                        <p:cNvPr id="0" name="Picture 10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3552"/>
                          <a:ext cx="19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67989" name="Group 1045"/>
          <p:cNvGrpSpPr>
            <a:grpSpLocks/>
          </p:cNvGrpSpPr>
          <p:nvPr/>
        </p:nvGrpSpPr>
        <p:grpSpPr bwMode="auto">
          <a:xfrm>
            <a:off x="7712075" y="1905000"/>
            <a:ext cx="1050925" cy="1143000"/>
            <a:chOff x="3264" y="3552"/>
            <a:chExt cx="662" cy="720"/>
          </a:xfrm>
        </p:grpSpPr>
        <p:sp>
          <p:nvSpPr>
            <p:cNvPr id="467990" name="Line 1046"/>
            <p:cNvSpPr>
              <a:spLocks noChangeShapeType="1"/>
            </p:cNvSpPr>
            <p:nvPr/>
          </p:nvSpPr>
          <p:spPr bwMode="auto">
            <a:xfrm>
              <a:off x="3408" y="398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7991" name="Line 1047"/>
            <p:cNvSpPr>
              <a:spLocks noChangeShapeType="1"/>
            </p:cNvSpPr>
            <p:nvPr/>
          </p:nvSpPr>
          <p:spPr bwMode="auto">
            <a:xfrm flipV="1">
              <a:off x="3408" y="3840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7992" name="Line 1048"/>
            <p:cNvSpPr>
              <a:spLocks noChangeShapeType="1"/>
            </p:cNvSpPr>
            <p:nvPr/>
          </p:nvSpPr>
          <p:spPr bwMode="auto">
            <a:xfrm flipH="1" flipV="1">
              <a:off x="3360" y="3696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67993" name="Object 1049"/>
            <p:cNvGraphicFramePr>
              <a:graphicFrameLocks noChangeAspect="1"/>
            </p:cNvGraphicFramePr>
            <p:nvPr/>
          </p:nvGraphicFramePr>
          <p:xfrm>
            <a:off x="3696" y="4081"/>
            <a:ext cx="19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8065" name="Equation" r:id="rId14" imgW="126720" imgH="139680" progId="Equation.3">
                    <p:embed/>
                  </p:oleObj>
                </mc:Choice>
                <mc:Fallback>
                  <p:oleObj name="Equation" r:id="rId14" imgW="126720" imgH="139680" progId="Equation.3">
                    <p:embed/>
                    <p:pic>
                      <p:nvPicPr>
                        <p:cNvPr id="0" name="Picture 1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4081"/>
                          <a:ext cx="19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7994" name="Object 1050"/>
            <p:cNvGraphicFramePr>
              <a:graphicFrameLocks noChangeAspect="1"/>
            </p:cNvGraphicFramePr>
            <p:nvPr/>
          </p:nvGraphicFramePr>
          <p:xfrm>
            <a:off x="3754" y="3744"/>
            <a:ext cx="17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8066" name="Equation" r:id="rId15" imgW="114120" imgH="139680" progId="Equation.3">
                    <p:embed/>
                  </p:oleObj>
                </mc:Choice>
                <mc:Fallback>
                  <p:oleObj name="Equation" r:id="rId15" imgW="114120" imgH="139680" progId="Equation.3">
                    <p:embed/>
                    <p:pic>
                      <p:nvPicPr>
                        <p:cNvPr id="0" name="Picture 10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4" y="3744"/>
                          <a:ext cx="17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7995" name="Object 1051"/>
            <p:cNvGraphicFramePr>
              <a:graphicFrameLocks noChangeAspect="1"/>
            </p:cNvGraphicFramePr>
            <p:nvPr/>
          </p:nvGraphicFramePr>
          <p:xfrm>
            <a:off x="3264" y="3552"/>
            <a:ext cx="19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8067" name="Equation" r:id="rId16" imgW="126720" imgH="139680" progId="Equation.3">
                    <p:embed/>
                  </p:oleObj>
                </mc:Choice>
                <mc:Fallback>
                  <p:oleObj name="Equation" r:id="rId16" imgW="126720" imgH="139680" progId="Equation.3">
                    <p:embed/>
                    <p:pic>
                      <p:nvPicPr>
                        <p:cNvPr id="0" name="Picture 10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3552"/>
                          <a:ext cx="19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67996" name="Line 1052"/>
          <p:cNvSpPr>
            <a:spLocks noChangeShapeType="1"/>
          </p:cNvSpPr>
          <p:nvPr/>
        </p:nvSpPr>
        <p:spPr bwMode="auto">
          <a:xfrm flipV="1">
            <a:off x="7086600" y="2590800"/>
            <a:ext cx="838200" cy="914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67997" name="Object 1053"/>
          <p:cNvGraphicFramePr>
            <a:graphicFrameLocks noChangeAspect="1"/>
          </p:cNvGraphicFramePr>
          <p:nvPr/>
        </p:nvGraphicFramePr>
        <p:xfrm>
          <a:off x="533400" y="2590800"/>
          <a:ext cx="4449763" cy="309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068" name="Equation" r:id="rId17" imgW="2654280" imgH="1854000" progId="Equation.3">
                  <p:embed/>
                </p:oleObj>
              </mc:Choice>
              <mc:Fallback>
                <p:oleObj name="Equation" r:id="rId17" imgW="2654280" imgH="1854000" progId="Equation.3">
                  <p:embed/>
                  <p:pic>
                    <p:nvPicPr>
                      <p:cNvPr id="0" name="Picture 1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4449763" cy="309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7999" name="Object 1055"/>
          <p:cNvGraphicFramePr>
            <a:graphicFrameLocks noChangeAspect="1"/>
          </p:cNvGraphicFramePr>
          <p:nvPr/>
        </p:nvGraphicFramePr>
        <p:xfrm>
          <a:off x="3429000" y="5715000"/>
          <a:ext cx="42291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069" name="Equation" r:id="rId19" imgW="1790640" imgH="241200" progId="Equation.3">
                  <p:embed/>
                </p:oleObj>
              </mc:Choice>
              <mc:Fallback>
                <p:oleObj name="Equation" r:id="rId19" imgW="1790640" imgH="241200" progId="Equation.3">
                  <p:embed/>
                  <p:pic>
                    <p:nvPicPr>
                      <p:cNvPr id="0" name="Picture 10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715000"/>
                        <a:ext cx="422910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US" dirty="0"/>
              <a:t>Homogeneous Transformation</a:t>
            </a:r>
          </a:p>
        </p:txBody>
      </p:sp>
      <p:graphicFrame>
        <p:nvGraphicFramePr>
          <p:cNvPr id="479262" name="Object 30"/>
          <p:cNvGraphicFramePr>
            <a:graphicFrameLocks noGrp="1" noChangeAspect="1"/>
          </p:cNvGraphicFramePr>
          <p:nvPr>
            <p:ph sz="half" idx="1"/>
          </p:nvPr>
        </p:nvGraphicFramePr>
        <p:xfrm>
          <a:off x="2127250" y="3748088"/>
          <a:ext cx="698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344" name="Equation" r:id="rId4" imgW="698400" imgH="228600" progId="Equation.3">
                  <p:embed/>
                </p:oleObj>
              </mc:Choice>
              <mc:Fallback>
                <p:oleObj name="Equation" r:id="rId4" imgW="698400" imgH="22860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0" y="3748088"/>
                        <a:ext cx="6985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9265" name="Object 33"/>
          <p:cNvGraphicFramePr>
            <a:graphicFrameLocks noGrp="1" noChangeAspect="1"/>
          </p:cNvGraphicFramePr>
          <p:nvPr>
            <p:ph sz="half" idx="2"/>
          </p:nvPr>
        </p:nvGraphicFramePr>
        <p:xfrm>
          <a:off x="3886200" y="4800600"/>
          <a:ext cx="76041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9345" name="Equation" r:id="rId6" imgW="291960" imgH="241200" progId="Equation.3">
                  <p:embed/>
                </p:oleObj>
              </mc:Choice>
              <mc:Fallback>
                <p:oleObj name="Equation" r:id="rId6" imgW="291960" imgH="24120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800600"/>
                        <a:ext cx="760413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F89D-07B2-4467-8B65-8190CBDE7456}" type="slidenum">
              <a:rPr lang="en-US"/>
              <a:pPr/>
              <a:t>28</a:t>
            </a:fld>
            <a:endParaRPr lang="en-US"/>
          </a:p>
        </p:txBody>
      </p:sp>
      <p:sp>
        <p:nvSpPr>
          <p:cNvPr id="479235" name="Text Box 3"/>
          <p:cNvSpPr txBox="1">
            <a:spLocks noChangeArrowheads="1"/>
          </p:cNvSpPr>
          <p:nvPr/>
        </p:nvSpPr>
        <p:spPr bwMode="auto">
          <a:xfrm>
            <a:off x="762000" y="1295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Composite Homogeneous Transformation Matrix</a:t>
            </a:r>
          </a:p>
        </p:txBody>
      </p:sp>
      <p:grpSp>
        <p:nvGrpSpPr>
          <p:cNvPr id="479269" name="Group 37"/>
          <p:cNvGrpSpPr>
            <a:grpSpLocks/>
          </p:cNvGrpSpPr>
          <p:nvPr/>
        </p:nvGrpSpPr>
        <p:grpSpPr bwMode="auto">
          <a:xfrm>
            <a:off x="1022350" y="1676400"/>
            <a:ext cx="6521450" cy="3276600"/>
            <a:chOff x="644" y="768"/>
            <a:chExt cx="4348" cy="2352"/>
          </a:xfrm>
        </p:grpSpPr>
        <p:grpSp>
          <p:nvGrpSpPr>
            <p:cNvPr id="479236" name="Group 4"/>
            <p:cNvGrpSpPr>
              <a:grpSpLocks/>
            </p:cNvGrpSpPr>
            <p:nvPr/>
          </p:nvGrpSpPr>
          <p:grpSpPr bwMode="auto">
            <a:xfrm>
              <a:off x="768" y="1680"/>
              <a:ext cx="960" cy="864"/>
              <a:chOff x="672" y="1632"/>
              <a:chExt cx="1920" cy="1728"/>
            </a:xfrm>
          </p:grpSpPr>
          <p:sp>
            <p:nvSpPr>
              <p:cNvPr id="479237" name="Line 5"/>
              <p:cNvSpPr>
                <a:spLocks noChangeShapeType="1"/>
              </p:cNvSpPr>
              <p:nvPr/>
            </p:nvSpPr>
            <p:spPr bwMode="auto">
              <a:xfrm flipV="1">
                <a:off x="672" y="2304"/>
                <a:ext cx="1248" cy="10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9238" name="Line 6"/>
              <p:cNvSpPr>
                <a:spLocks noChangeShapeType="1"/>
              </p:cNvSpPr>
              <p:nvPr/>
            </p:nvSpPr>
            <p:spPr bwMode="auto">
              <a:xfrm>
                <a:off x="672" y="3360"/>
                <a:ext cx="19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9239" name="Line 7"/>
              <p:cNvSpPr>
                <a:spLocks noChangeShapeType="1"/>
              </p:cNvSpPr>
              <p:nvPr/>
            </p:nvSpPr>
            <p:spPr bwMode="auto">
              <a:xfrm flipV="1">
                <a:off x="672" y="1632"/>
                <a:ext cx="0" cy="17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aphicFrame>
          <p:nvGraphicFramePr>
            <p:cNvPr id="479240" name="Object 8"/>
            <p:cNvGraphicFramePr>
              <a:graphicFrameLocks noChangeAspect="1"/>
            </p:cNvGraphicFramePr>
            <p:nvPr/>
          </p:nvGraphicFramePr>
          <p:xfrm>
            <a:off x="1699" y="2435"/>
            <a:ext cx="250" cy="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9346" name="Equation" r:id="rId8" imgW="164880" imgH="228600" progId="Equation.3">
                    <p:embed/>
                  </p:oleObj>
                </mc:Choice>
                <mc:Fallback>
                  <p:oleObj name="Equation" r:id="rId8" imgW="164880" imgH="2286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9" y="2435"/>
                          <a:ext cx="250" cy="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9241" name="Object 9"/>
            <p:cNvGraphicFramePr>
              <a:graphicFrameLocks noChangeAspect="1"/>
            </p:cNvGraphicFramePr>
            <p:nvPr/>
          </p:nvGraphicFramePr>
          <p:xfrm>
            <a:off x="644" y="1427"/>
            <a:ext cx="249" cy="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9347" name="Equation" r:id="rId10" imgW="164880" imgH="228600" progId="Equation.3">
                    <p:embed/>
                  </p:oleObj>
                </mc:Choice>
                <mc:Fallback>
                  <p:oleObj name="Equation" r:id="rId10" imgW="164880" imgH="2286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" y="1427"/>
                          <a:ext cx="249" cy="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9242" name="Object 10"/>
            <p:cNvGraphicFramePr>
              <a:graphicFrameLocks noChangeAspect="1"/>
            </p:cNvGraphicFramePr>
            <p:nvPr/>
          </p:nvGraphicFramePr>
          <p:xfrm>
            <a:off x="1412" y="1877"/>
            <a:ext cx="268" cy="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9348" name="Equation" r:id="rId12" imgW="177480" imgH="228600" progId="Equation.3">
                    <p:embed/>
                  </p:oleObj>
                </mc:Choice>
                <mc:Fallback>
                  <p:oleObj name="Equation" r:id="rId12" imgW="177480" imgH="22860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2" y="1877"/>
                          <a:ext cx="268" cy="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79243" name="Group 11"/>
            <p:cNvGrpSpPr>
              <a:grpSpLocks/>
            </p:cNvGrpSpPr>
            <p:nvPr/>
          </p:nvGrpSpPr>
          <p:grpSpPr bwMode="auto">
            <a:xfrm rot="2263080">
              <a:off x="2304" y="1152"/>
              <a:ext cx="960" cy="864"/>
              <a:chOff x="672" y="1632"/>
              <a:chExt cx="1920" cy="1728"/>
            </a:xfrm>
          </p:grpSpPr>
          <p:sp>
            <p:nvSpPr>
              <p:cNvPr id="479244" name="Line 12"/>
              <p:cNvSpPr>
                <a:spLocks noChangeShapeType="1"/>
              </p:cNvSpPr>
              <p:nvPr/>
            </p:nvSpPr>
            <p:spPr bwMode="auto">
              <a:xfrm flipV="1">
                <a:off x="672" y="2304"/>
                <a:ext cx="1248" cy="10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9245" name="Line 13"/>
              <p:cNvSpPr>
                <a:spLocks noChangeShapeType="1"/>
              </p:cNvSpPr>
              <p:nvPr/>
            </p:nvSpPr>
            <p:spPr bwMode="auto">
              <a:xfrm>
                <a:off x="672" y="3360"/>
                <a:ext cx="19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9246" name="Line 14"/>
              <p:cNvSpPr>
                <a:spLocks noChangeShapeType="1"/>
              </p:cNvSpPr>
              <p:nvPr/>
            </p:nvSpPr>
            <p:spPr bwMode="auto">
              <a:xfrm flipV="1">
                <a:off x="672" y="1632"/>
                <a:ext cx="0" cy="17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79247" name="Group 15"/>
            <p:cNvGrpSpPr>
              <a:grpSpLocks/>
            </p:cNvGrpSpPr>
            <p:nvPr/>
          </p:nvGrpSpPr>
          <p:grpSpPr bwMode="auto">
            <a:xfrm rot="-1537091">
              <a:off x="3744" y="912"/>
              <a:ext cx="960" cy="864"/>
              <a:chOff x="672" y="1632"/>
              <a:chExt cx="1920" cy="1728"/>
            </a:xfrm>
          </p:grpSpPr>
          <p:sp>
            <p:nvSpPr>
              <p:cNvPr id="479248" name="Line 16"/>
              <p:cNvSpPr>
                <a:spLocks noChangeShapeType="1"/>
              </p:cNvSpPr>
              <p:nvPr/>
            </p:nvSpPr>
            <p:spPr bwMode="auto">
              <a:xfrm flipV="1">
                <a:off x="672" y="2304"/>
                <a:ext cx="1248" cy="10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9249" name="Line 17"/>
              <p:cNvSpPr>
                <a:spLocks noChangeShapeType="1"/>
              </p:cNvSpPr>
              <p:nvPr/>
            </p:nvSpPr>
            <p:spPr bwMode="auto">
              <a:xfrm>
                <a:off x="672" y="3360"/>
                <a:ext cx="19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79250" name="Line 18"/>
              <p:cNvSpPr>
                <a:spLocks noChangeShapeType="1"/>
              </p:cNvSpPr>
              <p:nvPr/>
            </p:nvSpPr>
            <p:spPr bwMode="auto">
              <a:xfrm flipV="1">
                <a:off x="672" y="1632"/>
                <a:ext cx="0" cy="172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79251" name="Freeform 19"/>
            <p:cNvSpPr>
              <a:spLocks/>
            </p:cNvSpPr>
            <p:nvPr/>
          </p:nvSpPr>
          <p:spPr bwMode="auto">
            <a:xfrm>
              <a:off x="768" y="1528"/>
              <a:ext cx="3216" cy="1016"/>
            </a:xfrm>
            <a:custGeom>
              <a:avLst/>
              <a:gdLst/>
              <a:ahLst/>
              <a:cxnLst>
                <a:cxn ang="0">
                  <a:pos x="0" y="1016"/>
                </a:cxn>
                <a:cxn ang="0">
                  <a:pos x="1344" y="104"/>
                </a:cxn>
                <a:cxn ang="0">
                  <a:pos x="3216" y="392"/>
                </a:cxn>
              </a:cxnLst>
              <a:rect l="0" t="0" r="r" b="b"/>
              <a:pathLst>
                <a:path w="3216" h="1016">
                  <a:moveTo>
                    <a:pt x="0" y="1016"/>
                  </a:moveTo>
                  <a:cubicBezTo>
                    <a:pt x="404" y="612"/>
                    <a:pt x="808" y="208"/>
                    <a:pt x="1344" y="104"/>
                  </a:cubicBezTo>
                  <a:cubicBezTo>
                    <a:pt x="1880" y="0"/>
                    <a:pt x="2904" y="344"/>
                    <a:pt x="3216" y="392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79252" name="Object 20"/>
            <p:cNvGraphicFramePr>
              <a:graphicFrameLocks noChangeAspect="1"/>
            </p:cNvGraphicFramePr>
            <p:nvPr/>
          </p:nvGraphicFramePr>
          <p:xfrm>
            <a:off x="1440" y="1488"/>
            <a:ext cx="348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9349" name="Equation" r:id="rId14" imgW="228600" imgH="228600" progId="Equation.3">
                    <p:embed/>
                  </p:oleObj>
                </mc:Choice>
                <mc:Fallback>
                  <p:oleObj name="Equation" r:id="rId14" imgW="228600" imgH="228600" progId="Equation.3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1488"/>
                          <a:ext cx="348" cy="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9253" name="Object 21"/>
            <p:cNvGraphicFramePr>
              <a:graphicFrameLocks noChangeAspect="1"/>
            </p:cNvGraphicFramePr>
            <p:nvPr/>
          </p:nvGraphicFramePr>
          <p:xfrm>
            <a:off x="3254" y="1527"/>
            <a:ext cx="347" cy="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9350" name="Equation" r:id="rId16" imgW="228600" imgH="228600" progId="Equation.3">
                    <p:embed/>
                  </p:oleObj>
                </mc:Choice>
                <mc:Fallback>
                  <p:oleObj name="Equation" r:id="rId16" imgW="228600" imgH="228600" progId="Equation.3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4" y="1527"/>
                          <a:ext cx="347" cy="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9254" name="Object 22"/>
            <p:cNvGraphicFramePr>
              <a:graphicFrameLocks noChangeAspect="1"/>
            </p:cNvGraphicFramePr>
            <p:nvPr/>
          </p:nvGraphicFramePr>
          <p:xfrm>
            <a:off x="2928" y="2016"/>
            <a:ext cx="230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9351" name="Equation" r:id="rId18" imgW="152280" imgH="215640" progId="Equation.3">
                    <p:embed/>
                  </p:oleObj>
                </mc:Choice>
                <mc:Fallback>
                  <p:oleObj name="Equation" r:id="rId18" imgW="152280" imgH="215640" progId="Equation.3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2016"/>
                          <a:ext cx="230" cy="2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9255" name="Object 23"/>
            <p:cNvGraphicFramePr>
              <a:graphicFrameLocks noChangeAspect="1"/>
            </p:cNvGraphicFramePr>
            <p:nvPr/>
          </p:nvGraphicFramePr>
          <p:xfrm>
            <a:off x="2400" y="768"/>
            <a:ext cx="231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9352" name="Equation" r:id="rId20" imgW="152280" imgH="215640" progId="Equation.3">
                    <p:embed/>
                  </p:oleObj>
                </mc:Choice>
                <mc:Fallback>
                  <p:oleObj name="Equation" r:id="rId20" imgW="152280" imgH="215640" progId="Equation.3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768"/>
                          <a:ext cx="231" cy="2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9256" name="Object 24"/>
            <p:cNvGraphicFramePr>
              <a:graphicFrameLocks noChangeAspect="1"/>
            </p:cNvGraphicFramePr>
            <p:nvPr/>
          </p:nvGraphicFramePr>
          <p:xfrm>
            <a:off x="2928" y="1344"/>
            <a:ext cx="249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9353" name="Equation" r:id="rId22" imgW="164880" imgH="215640" progId="Equation.3">
                    <p:embed/>
                  </p:oleObj>
                </mc:Choice>
                <mc:Fallback>
                  <p:oleObj name="Equation" r:id="rId22" imgW="164880" imgH="215640" progId="Equation.3">
                    <p:embed/>
                    <p:pic>
                      <p:nvPicPr>
                        <p:cNvPr id="0" name="Picture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1344"/>
                          <a:ext cx="249" cy="2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9257" name="Object 25"/>
            <p:cNvGraphicFramePr>
              <a:graphicFrameLocks noChangeAspect="1"/>
            </p:cNvGraphicFramePr>
            <p:nvPr/>
          </p:nvGraphicFramePr>
          <p:xfrm>
            <a:off x="4743" y="1248"/>
            <a:ext cx="249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9354" name="Equation" r:id="rId24" imgW="164880" imgH="215640" progId="Equation.3">
                    <p:embed/>
                  </p:oleObj>
                </mc:Choice>
                <mc:Fallback>
                  <p:oleObj name="Equation" r:id="rId24" imgW="164880" imgH="215640" progId="Equation.3">
                    <p:embed/>
                    <p:pic>
                      <p:nvPicPr>
                        <p:cNvPr id="0" name="Picture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3" y="1248"/>
                          <a:ext cx="249" cy="2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9258" name="Object 26"/>
            <p:cNvGraphicFramePr>
              <a:graphicFrameLocks noChangeAspect="1"/>
            </p:cNvGraphicFramePr>
            <p:nvPr/>
          </p:nvGraphicFramePr>
          <p:xfrm>
            <a:off x="3437" y="857"/>
            <a:ext cx="251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9355" name="Equation" r:id="rId26" imgW="164880" imgH="215640" progId="Equation.3">
                    <p:embed/>
                  </p:oleObj>
                </mc:Choice>
                <mc:Fallback>
                  <p:oleObj name="Equation" r:id="rId26" imgW="164880" imgH="215640" progId="Equation.3">
                    <p:embed/>
                    <p:pic>
                      <p:nvPicPr>
                        <p:cNvPr id="0" name="Picture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7" y="857"/>
                          <a:ext cx="251" cy="2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9259" name="Object 27"/>
            <p:cNvGraphicFramePr>
              <a:graphicFrameLocks noChangeAspect="1"/>
            </p:cNvGraphicFramePr>
            <p:nvPr/>
          </p:nvGraphicFramePr>
          <p:xfrm>
            <a:off x="4119" y="912"/>
            <a:ext cx="268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9356" name="Equation" r:id="rId28" imgW="177480" imgH="215640" progId="Equation.3">
                    <p:embed/>
                  </p:oleObj>
                </mc:Choice>
                <mc:Fallback>
                  <p:oleObj name="Equation" r:id="rId28" imgW="177480" imgH="215640" progId="Equation.3">
                    <p:embed/>
                    <p:pic>
                      <p:nvPicPr>
                        <p:cNvPr id="0" name="Picture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9" y="912"/>
                          <a:ext cx="268" cy="2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9260" name="Freeform 28"/>
            <p:cNvSpPr>
              <a:spLocks/>
            </p:cNvSpPr>
            <p:nvPr/>
          </p:nvSpPr>
          <p:spPr bwMode="auto">
            <a:xfrm>
              <a:off x="768" y="1968"/>
              <a:ext cx="3168" cy="1152"/>
            </a:xfrm>
            <a:custGeom>
              <a:avLst/>
              <a:gdLst/>
              <a:ahLst/>
              <a:cxnLst>
                <a:cxn ang="0">
                  <a:pos x="0" y="576"/>
                </a:cxn>
                <a:cxn ang="0">
                  <a:pos x="912" y="1200"/>
                </a:cxn>
                <a:cxn ang="0">
                  <a:pos x="2640" y="576"/>
                </a:cxn>
                <a:cxn ang="0">
                  <a:pos x="3168" y="0"/>
                </a:cxn>
              </a:cxnLst>
              <a:rect l="0" t="0" r="r" b="b"/>
              <a:pathLst>
                <a:path w="3168" h="1200">
                  <a:moveTo>
                    <a:pt x="0" y="576"/>
                  </a:moveTo>
                  <a:cubicBezTo>
                    <a:pt x="236" y="888"/>
                    <a:pt x="472" y="1200"/>
                    <a:pt x="912" y="1200"/>
                  </a:cubicBezTo>
                  <a:cubicBezTo>
                    <a:pt x="1352" y="1200"/>
                    <a:pt x="2264" y="776"/>
                    <a:pt x="2640" y="576"/>
                  </a:cubicBezTo>
                  <a:cubicBezTo>
                    <a:pt x="3016" y="376"/>
                    <a:pt x="3080" y="96"/>
                    <a:pt x="316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9264" name="Text Box 32"/>
            <p:cNvSpPr txBox="1">
              <a:spLocks noChangeArrowheads="1"/>
            </p:cNvSpPr>
            <p:nvPr/>
          </p:nvSpPr>
          <p:spPr bwMode="auto">
            <a:xfrm>
              <a:off x="2879" y="2545"/>
              <a:ext cx="273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>
                  <a:latin typeface="Times New Roman" pitchFamily="18" charset="0"/>
                </a:rPr>
                <a:t>?</a:t>
              </a:r>
            </a:p>
          </p:txBody>
        </p:sp>
      </p:grpSp>
      <p:sp>
        <p:nvSpPr>
          <p:cNvPr id="479267" name="Text Box 35"/>
          <p:cNvSpPr txBox="1">
            <a:spLocks noChangeArrowheads="1"/>
          </p:cNvSpPr>
          <p:nvPr/>
        </p:nvSpPr>
        <p:spPr bwMode="auto">
          <a:xfrm>
            <a:off x="5105400" y="480060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Transformation matrix for adjacent coordinate frames</a:t>
            </a:r>
          </a:p>
        </p:txBody>
      </p:sp>
      <p:sp>
        <p:nvSpPr>
          <p:cNvPr id="479268" name="Text Box 36"/>
          <p:cNvSpPr txBox="1">
            <a:spLocks noChangeArrowheads="1"/>
          </p:cNvSpPr>
          <p:nvPr/>
        </p:nvSpPr>
        <p:spPr bwMode="auto">
          <a:xfrm>
            <a:off x="4572000" y="5638800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Chain product of successive coordinate transformation matrices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700"/>
            <a:ext cx="9144000" cy="9017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homogeneous transformation based on geometry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14400"/>
            <a:ext cx="8839200" cy="1143000"/>
          </a:xfrm>
        </p:spPr>
        <p:txBody>
          <a:bodyPr/>
          <a:lstStyle/>
          <a:p>
            <a:r>
              <a:rPr lang="en-US" sz="2000" dirty="0"/>
              <a:t>For the figure shown below, find the 4x4 homogeneous transformation matrices          and        for </a:t>
            </a:r>
            <a:r>
              <a:rPr lang="en-US" sz="2000" dirty="0" err="1"/>
              <a:t>i</a:t>
            </a:r>
            <a:r>
              <a:rPr lang="en-US" sz="2000" dirty="0"/>
              <a:t>=1, 2, 3, 4, 5</a:t>
            </a:r>
            <a:endParaRPr lang="en-US" sz="2800" dirty="0"/>
          </a:p>
        </p:txBody>
      </p:sp>
      <p:graphicFrame>
        <p:nvGraphicFramePr>
          <p:cNvPr id="572430" name="Object 1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352800" y="1981200"/>
          <a:ext cx="251460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78" name="Equation" r:id="rId3" imgW="1460160" imgH="914400" progId="Equation.3">
                  <p:embed/>
                </p:oleObj>
              </mc:Choice>
              <mc:Fallback>
                <p:oleObj name="Equation" r:id="rId3" imgW="1460160" imgH="9144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981200"/>
                        <a:ext cx="2514600" cy="157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2432" name="Object 1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96000" y="1905000"/>
          <a:ext cx="2851150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79" name="Equation" r:id="rId5" imgW="1726920" imgH="914400" progId="Equation.3">
                  <p:embed/>
                </p:oleObj>
              </mc:Choice>
              <mc:Fallback>
                <p:oleObj name="Equation" r:id="rId5" imgW="1726920" imgH="9144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905000"/>
                        <a:ext cx="2851150" cy="1509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24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724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864077"/>
              </p:ext>
            </p:extLst>
          </p:nvPr>
        </p:nvGraphicFramePr>
        <p:xfrm>
          <a:off x="25400" y="1258888"/>
          <a:ext cx="6096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80" name="Equation" r:id="rId7" imgW="291973" imgH="241195" progId="Equation.3">
                  <p:embed/>
                </p:oleObj>
              </mc:Choice>
              <mc:Fallback>
                <p:oleObj name="Equation" r:id="rId7" imgW="291973" imgH="241195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" y="1258888"/>
                        <a:ext cx="609600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24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724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908703"/>
              </p:ext>
            </p:extLst>
          </p:nvPr>
        </p:nvGraphicFramePr>
        <p:xfrm>
          <a:off x="1149350" y="1219200"/>
          <a:ext cx="4381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81" name="Equation" r:id="rId9" imgW="228600" imgH="241300" progId="Equation.3">
                  <p:embed/>
                </p:oleObj>
              </mc:Choice>
              <mc:Fallback>
                <p:oleObj name="Equation" r:id="rId9" imgW="228600" imgH="2413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1219200"/>
                        <a:ext cx="4381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2425" name="Rectangle 9"/>
          <p:cNvSpPr>
            <a:spLocks noChangeArrowheads="1"/>
          </p:cNvSpPr>
          <p:nvPr/>
        </p:nvSpPr>
        <p:spPr bwMode="auto">
          <a:xfrm>
            <a:off x="0" y="1776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72424" name="Object 8"/>
          <p:cNvGraphicFramePr>
            <a:graphicFrameLocks noChangeAspect="1"/>
          </p:cNvGraphicFramePr>
          <p:nvPr/>
        </p:nvGraphicFramePr>
        <p:xfrm>
          <a:off x="0" y="2209800"/>
          <a:ext cx="4267200" cy="377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82" name="VISIO" r:id="rId11" imgW="4677840" imgH="4137480" progId="Visio.Drawing.5">
                  <p:embed/>
                </p:oleObj>
              </mc:Choice>
              <mc:Fallback>
                <p:oleObj name="VISIO" r:id="rId11" imgW="4677840" imgH="4137480" progId="Visio.Drawing.5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09800"/>
                        <a:ext cx="4267200" cy="377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2434" name="Object 18"/>
          <p:cNvGraphicFramePr>
            <a:graphicFrameLocks noChangeAspect="1"/>
          </p:cNvGraphicFramePr>
          <p:nvPr/>
        </p:nvGraphicFramePr>
        <p:xfrm>
          <a:off x="6096000" y="5029200"/>
          <a:ext cx="2532063" cy="150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83" name="Equation" r:id="rId13" imgW="1536480" imgH="914400" progId="Equation.3">
                  <p:embed/>
                </p:oleObj>
              </mc:Choice>
              <mc:Fallback>
                <p:oleObj name="Equation" r:id="rId13" imgW="1536480" imgH="9144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029200"/>
                        <a:ext cx="2532063" cy="150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2435" name="Object 19"/>
          <p:cNvGraphicFramePr>
            <a:graphicFrameLocks noChangeAspect="1"/>
          </p:cNvGraphicFramePr>
          <p:nvPr/>
        </p:nvGraphicFramePr>
        <p:xfrm>
          <a:off x="6078538" y="3429000"/>
          <a:ext cx="2724150" cy="150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484" name="Equation" r:id="rId15" imgW="1650960" imgH="914400" progId="Equation.3">
                  <p:embed/>
                </p:oleObj>
              </mc:Choice>
              <mc:Fallback>
                <p:oleObj name="Equation" r:id="rId15" imgW="1650960" imgH="9144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8538" y="3429000"/>
                        <a:ext cx="2724150" cy="1506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2436" name="Rectangle 20"/>
          <p:cNvSpPr>
            <a:spLocks noChangeArrowheads="1"/>
          </p:cNvSpPr>
          <p:nvPr/>
        </p:nvSpPr>
        <p:spPr bwMode="auto">
          <a:xfrm>
            <a:off x="1600200" y="5638800"/>
            <a:ext cx="4876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/>
              <a:t>Can you find the answer by observation based on the geometric interpretation of homogeneous transformation matrix?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2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2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2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2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2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2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2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2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2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Inverse Kinematics</a:t>
            </a:r>
            <a:endParaRPr lang="en-US" dirty="0"/>
          </a:p>
        </p:txBody>
      </p:sp>
      <p:sp>
        <p:nvSpPr>
          <p:cNvPr id="457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Inverse kinematics</a:t>
            </a:r>
          </a:p>
          <a:p>
            <a:pPr>
              <a:buFontTx/>
              <a:buNone/>
            </a:pPr>
            <a:r>
              <a:rPr lang="en-US" dirty="0"/>
              <a:t>End effector position </a:t>
            </a:r>
          </a:p>
          <a:p>
            <a:pPr>
              <a:buFontTx/>
              <a:buNone/>
            </a:pPr>
            <a:r>
              <a:rPr lang="en-US" dirty="0"/>
              <a:t>and orientation 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Joint variables  -</a:t>
            </a:r>
            <a:r>
              <a:rPr lang="en-US" dirty="0">
                <a:solidFill>
                  <a:srgbClr val="FF0000"/>
                </a:solidFill>
              </a:rPr>
              <a:t>Formula</a:t>
            </a:r>
            <a:r>
              <a:rPr lang="en-US" dirty="0"/>
              <a:t>?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565C-D5C6-4A52-B3E0-C6453F77B35E}" type="slidenum">
              <a:rPr lang="en-US"/>
              <a:pPr/>
              <a:t>3</a:t>
            </a:fld>
            <a:endParaRPr lang="en-US"/>
          </a:p>
        </p:txBody>
      </p:sp>
      <p:sp>
        <p:nvSpPr>
          <p:cNvPr id="457732" name="AutoShape 4"/>
          <p:cNvSpPr>
            <a:spLocks noChangeArrowheads="1"/>
          </p:cNvSpPr>
          <p:nvPr/>
        </p:nvSpPr>
        <p:spPr bwMode="auto">
          <a:xfrm>
            <a:off x="2590800" y="3810000"/>
            <a:ext cx="304800" cy="838200"/>
          </a:xfrm>
          <a:prstGeom prst="down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57733" name="Object 5"/>
          <p:cNvGraphicFramePr>
            <a:graphicFrameLocks noChangeAspect="1"/>
          </p:cNvGraphicFramePr>
          <p:nvPr/>
        </p:nvGraphicFramePr>
        <p:xfrm>
          <a:off x="838200" y="4572000"/>
          <a:ext cx="49244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778" name="Equation" r:id="rId4" imgW="1930320" imgH="241200" progId="Equation.3">
                  <p:embed/>
                </p:oleObj>
              </mc:Choice>
              <mc:Fallback>
                <p:oleObj name="Equation" r:id="rId4" imgW="193032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572000"/>
                        <a:ext cx="492442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4" name="Object 6"/>
          <p:cNvGraphicFramePr>
            <a:graphicFrameLocks noChangeAspect="1"/>
          </p:cNvGraphicFramePr>
          <p:nvPr/>
        </p:nvGraphicFramePr>
        <p:xfrm>
          <a:off x="1600200" y="3276600"/>
          <a:ext cx="211931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779" name="Equation" r:id="rId6" imgW="1015920" imgH="203040" progId="Equation.3">
                  <p:embed/>
                </p:oleObj>
              </mc:Choice>
              <mc:Fallback>
                <p:oleObj name="Equation" r:id="rId6" imgW="101592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276600"/>
                        <a:ext cx="2119313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7735" name="Line 7"/>
          <p:cNvSpPr>
            <a:spLocks noChangeShapeType="1"/>
          </p:cNvSpPr>
          <p:nvPr/>
        </p:nvSpPr>
        <p:spPr bwMode="auto">
          <a:xfrm flipV="1">
            <a:off x="5867400" y="4114800"/>
            <a:ext cx="2895600" cy="990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36" name="Line 8"/>
          <p:cNvSpPr>
            <a:spLocks noChangeShapeType="1"/>
          </p:cNvSpPr>
          <p:nvPr/>
        </p:nvSpPr>
        <p:spPr bwMode="auto">
          <a:xfrm>
            <a:off x="5867400" y="51054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7737" name="Line 9"/>
          <p:cNvSpPr>
            <a:spLocks noChangeShapeType="1"/>
          </p:cNvSpPr>
          <p:nvPr/>
        </p:nvSpPr>
        <p:spPr bwMode="auto">
          <a:xfrm flipV="1">
            <a:off x="5867400" y="2362200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57738" name="Object 10"/>
          <p:cNvGraphicFramePr>
            <a:graphicFrameLocks noChangeAspect="1"/>
          </p:cNvGraphicFramePr>
          <p:nvPr/>
        </p:nvGraphicFramePr>
        <p:xfrm>
          <a:off x="8610600" y="4724400"/>
          <a:ext cx="3048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780" name="Equation" r:id="rId8" imgW="126720" imgH="139680" progId="Equation.3">
                  <p:embed/>
                </p:oleObj>
              </mc:Choice>
              <mc:Fallback>
                <p:oleObj name="Equation" r:id="rId8" imgW="126720" imgH="1396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0600" y="4724400"/>
                        <a:ext cx="304800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39" name="Object 11"/>
          <p:cNvGraphicFramePr>
            <a:graphicFrameLocks noChangeAspect="1"/>
          </p:cNvGraphicFramePr>
          <p:nvPr/>
        </p:nvGraphicFramePr>
        <p:xfrm>
          <a:off x="8534400" y="3733800"/>
          <a:ext cx="3349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781" name="Equation" r:id="rId10" imgW="139680" imgH="164880" progId="Equation.3">
                  <p:embed/>
                </p:oleObj>
              </mc:Choice>
              <mc:Fallback>
                <p:oleObj name="Equation" r:id="rId10" imgW="139680" imgH="1648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3733800"/>
                        <a:ext cx="334963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40" name="Object 12"/>
          <p:cNvGraphicFramePr>
            <a:graphicFrameLocks noChangeAspect="1"/>
          </p:cNvGraphicFramePr>
          <p:nvPr/>
        </p:nvGraphicFramePr>
        <p:xfrm>
          <a:off x="5867400" y="2146300"/>
          <a:ext cx="3048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782" name="Equation" r:id="rId12" imgW="126720" imgH="126720" progId="Equation.3">
                  <p:embed/>
                </p:oleObj>
              </mc:Choice>
              <mc:Fallback>
                <p:oleObj name="Equation" r:id="rId12" imgW="126720" imgH="12672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146300"/>
                        <a:ext cx="304800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7741" name="Object 13"/>
          <p:cNvGraphicFramePr>
            <a:graphicFrameLocks noChangeAspect="1"/>
          </p:cNvGraphicFramePr>
          <p:nvPr/>
        </p:nvGraphicFramePr>
        <p:xfrm>
          <a:off x="6172200" y="2590800"/>
          <a:ext cx="2268538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783" name="VISIO" r:id="rId14" imgW="5817600" imgH="5926320" progId="Visio.Drawing.5">
                  <p:embed/>
                </p:oleObj>
              </mc:Choice>
              <mc:Fallback>
                <p:oleObj name="VISIO" r:id="rId14" imgW="5817600" imgH="5926320" progId="Visio.Drawing.5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590800"/>
                        <a:ext cx="2268538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US" dirty="0"/>
              <a:t>Orientation Representation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819400"/>
            <a:ext cx="7924800" cy="2773363"/>
          </a:xfrm>
        </p:spPr>
        <p:txBody>
          <a:bodyPr/>
          <a:lstStyle/>
          <a:p>
            <a:r>
              <a:rPr lang="en-US" sz="2800"/>
              <a:t>Rotation matrix representation needs 9 elements to completely describe the orientation of a rotating rigid body. </a:t>
            </a:r>
          </a:p>
          <a:p>
            <a:r>
              <a:rPr lang="en-US" sz="2800"/>
              <a:t>Any easy way? </a:t>
            </a:r>
          </a:p>
        </p:txBody>
      </p:sp>
      <p:graphicFrame>
        <p:nvGraphicFramePr>
          <p:cNvPr id="579584" name="Object 1024"/>
          <p:cNvGraphicFramePr>
            <a:graphicFrameLocks noGrp="1" noChangeAspect="1"/>
          </p:cNvGraphicFramePr>
          <p:nvPr>
            <p:ph sz="half" idx="2"/>
          </p:nvPr>
        </p:nvGraphicFramePr>
        <p:xfrm>
          <a:off x="2820988" y="1295400"/>
          <a:ext cx="294322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591" name="Equation" r:id="rId4" imgW="1041120" imgH="457200" progId="Equation.3">
                  <p:embed/>
                </p:oleObj>
              </mc:Choice>
              <mc:Fallback>
                <p:oleObj name="Equation" r:id="rId4" imgW="1041120" imgH="45720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0988" y="1295400"/>
                        <a:ext cx="2943225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26" name="Text Box 6"/>
          <p:cNvSpPr txBox="1">
            <a:spLocks noChangeArrowheads="1"/>
          </p:cNvSpPr>
          <p:nvPr/>
        </p:nvSpPr>
        <p:spPr bwMode="auto">
          <a:xfrm>
            <a:off x="2286000" y="5105400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Euler Angles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Orientation Representation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382000" cy="16002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Euler Angles Representation </a:t>
            </a:r>
            <a:r>
              <a:rPr lang="en-US" dirty="0"/>
              <a:t>(   ,   ,    )</a:t>
            </a:r>
          </a:p>
          <a:p>
            <a:pPr lvl="1"/>
            <a:r>
              <a:rPr lang="en-US" sz="2400" dirty="0"/>
              <a:t>Many different types</a:t>
            </a:r>
          </a:p>
          <a:p>
            <a:pPr lvl="1"/>
            <a:r>
              <a:rPr lang="en-US" sz="2400" dirty="0"/>
              <a:t>Description of Euler angle representations</a:t>
            </a:r>
          </a:p>
          <a:p>
            <a:pPr lvl="2"/>
            <a:endParaRPr lang="en-US" sz="2000" dirty="0"/>
          </a:p>
          <a:p>
            <a:pPr lvl="2"/>
            <a:endParaRPr lang="en-US" sz="2000" dirty="0"/>
          </a:p>
        </p:txBody>
      </p:sp>
      <p:graphicFrame>
        <p:nvGraphicFramePr>
          <p:cNvPr id="483332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270966"/>
              </p:ext>
            </p:extLst>
          </p:nvPr>
        </p:nvGraphicFramePr>
        <p:xfrm>
          <a:off x="5835650" y="1320800"/>
          <a:ext cx="41275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438" name="Equation" r:id="rId4" imgW="126720" imgH="203040" progId="Equation.3">
                  <p:embed/>
                </p:oleObj>
              </mc:Choice>
              <mc:Fallback>
                <p:oleObj name="Equation" r:id="rId4" imgW="1267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5650" y="1320800"/>
                        <a:ext cx="41275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4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365196715"/>
              </p:ext>
            </p:extLst>
          </p:nvPr>
        </p:nvGraphicFramePr>
        <p:xfrm>
          <a:off x="6188075" y="1371600"/>
          <a:ext cx="3651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439" name="Equation" r:id="rId6" imgW="126720" imgH="177480" progId="Equation.3">
                  <p:embed/>
                </p:oleObj>
              </mc:Choice>
              <mc:Fallback>
                <p:oleObj name="Equation" r:id="rId6" imgW="12672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8075" y="1371600"/>
                        <a:ext cx="365125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410425"/>
              </p:ext>
            </p:extLst>
          </p:nvPr>
        </p:nvGraphicFramePr>
        <p:xfrm>
          <a:off x="6553200" y="1441450"/>
          <a:ext cx="3587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440" name="Equation" r:id="rId8" imgW="152280" imgH="164880" progId="Equation.3">
                  <p:embed/>
                </p:oleObj>
              </mc:Choice>
              <mc:Fallback>
                <p:oleObj name="Equation" r:id="rId8" imgW="152280" imgH="164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441450"/>
                        <a:ext cx="35877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3370" name="Group 42"/>
          <p:cNvGrpSpPr>
            <a:grpSpLocks/>
          </p:cNvGrpSpPr>
          <p:nvPr/>
        </p:nvGrpSpPr>
        <p:grpSpPr bwMode="auto">
          <a:xfrm>
            <a:off x="457200" y="3429000"/>
            <a:ext cx="8382000" cy="2225675"/>
            <a:chOff x="192" y="2064"/>
            <a:chExt cx="5280" cy="1402"/>
          </a:xfrm>
        </p:grpSpPr>
        <p:sp>
          <p:nvSpPr>
            <p:cNvPr id="483355" name="Text Box 27"/>
            <p:cNvSpPr txBox="1">
              <a:spLocks noChangeArrowheads="1"/>
            </p:cNvSpPr>
            <p:nvPr/>
          </p:nvSpPr>
          <p:spPr bwMode="auto">
            <a:xfrm>
              <a:off x="192" y="2064"/>
              <a:ext cx="5280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70C0"/>
                  </a:solidFill>
                </a:rPr>
                <a:t>                      Euler Angle I               Euler Angle II          Roll-Pitch-Yaw</a:t>
              </a:r>
            </a:p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Sequence</a:t>
              </a:r>
              <a:r>
                <a:rPr lang="en-US" sz="2000" dirty="0"/>
                <a:t>      about OZ axis               about OZ axis	 about OX axis</a:t>
              </a:r>
            </a:p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of</a:t>
              </a:r>
              <a:r>
                <a:rPr lang="en-US" sz="2000" dirty="0"/>
                <a:t>                   about OU axis               about OV axis          about OY axis</a:t>
              </a:r>
            </a:p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Rotations</a:t>
              </a:r>
              <a:r>
                <a:rPr lang="en-US" sz="2000" dirty="0"/>
                <a:t>      about OW axis               about OW axis         about OZ axis</a:t>
              </a:r>
            </a:p>
            <a:p>
              <a:pPr>
                <a:spcBef>
                  <a:spcPct val="50000"/>
                </a:spcBef>
              </a:pPr>
              <a:endParaRPr lang="en-US" sz="2000" dirty="0"/>
            </a:p>
          </p:txBody>
        </p:sp>
        <p:graphicFrame>
          <p:nvGraphicFramePr>
            <p:cNvPr id="483356" name="Object 28"/>
            <p:cNvGraphicFramePr>
              <a:graphicFrameLocks noChangeAspect="1"/>
            </p:cNvGraphicFramePr>
            <p:nvPr/>
          </p:nvGraphicFramePr>
          <p:xfrm>
            <a:off x="1056" y="2352"/>
            <a:ext cx="17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3441" name="Equation" r:id="rId10" imgW="126720" imgH="203040" progId="Equation.3">
                    <p:embed/>
                  </p:oleObj>
                </mc:Choice>
                <mc:Fallback>
                  <p:oleObj name="Equation" r:id="rId10" imgW="126720" imgH="203040" progId="Equation.3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2352"/>
                          <a:ext cx="170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3357" name="Object 29"/>
            <p:cNvGraphicFramePr>
              <a:graphicFrameLocks noChangeAspect="1"/>
            </p:cNvGraphicFramePr>
            <p:nvPr/>
          </p:nvGraphicFramePr>
          <p:xfrm>
            <a:off x="2688" y="2352"/>
            <a:ext cx="17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3442" name="Equation" r:id="rId11" imgW="126720" imgH="203040" progId="Equation.3">
                    <p:embed/>
                  </p:oleObj>
                </mc:Choice>
                <mc:Fallback>
                  <p:oleObj name="Equation" r:id="rId11" imgW="126720" imgH="203040" progId="Equation.3">
                    <p:embed/>
                    <p:pic>
                      <p:nvPicPr>
                        <p:cNvPr id="0" name="Picture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2352"/>
                          <a:ext cx="170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3358" name="Object 30"/>
            <p:cNvGraphicFramePr>
              <a:graphicFrameLocks noChangeAspect="1"/>
            </p:cNvGraphicFramePr>
            <p:nvPr/>
          </p:nvGraphicFramePr>
          <p:xfrm>
            <a:off x="4128" y="2928"/>
            <a:ext cx="17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3443" name="Equation" r:id="rId12" imgW="126720" imgH="203040" progId="Equation.3">
                    <p:embed/>
                  </p:oleObj>
                </mc:Choice>
                <mc:Fallback>
                  <p:oleObj name="Equation" r:id="rId12" imgW="126720" imgH="203040" progId="Equation.3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8" y="2928"/>
                          <a:ext cx="170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3359" name="Object 31"/>
            <p:cNvGraphicFramePr>
              <a:graphicFrameLocks noChangeAspect="1"/>
            </p:cNvGraphicFramePr>
            <p:nvPr/>
          </p:nvGraphicFramePr>
          <p:xfrm>
            <a:off x="1056" y="2640"/>
            <a:ext cx="162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3444" name="Equation" r:id="rId13" imgW="126720" imgH="177480" progId="Equation.3">
                    <p:embed/>
                  </p:oleObj>
                </mc:Choice>
                <mc:Fallback>
                  <p:oleObj name="Equation" r:id="rId13" imgW="126720" imgH="177480" progId="Equation.3">
                    <p:embed/>
                    <p:pic>
                      <p:nvPicPr>
                        <p:cNvPr id="0" name="Picture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2640"/>
                          <a:ext cx="162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3361" name="Object 33"/>
            <p:cNvGraphicFramePr>
              <a:graphicFrameLocks noChangeAspect="1"/>
            </p:cNvGraphicFramePr>
            <p:nvPr/>
          </p:nvGraphicFramePr>
          <p:xfrm>
            <a:off x="2688" y="2640"/>
            <a:ext cx="162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3445" name="Equation" r:id="rId14" imgW="126720" imgH="177480" progId="Equation.3">
                    <p:embed/>
                  </p:oleObj>
                </mc:Choice>
                <mc:Fallback>
                  <p:oleObj name="Equation" r:id="rId14" imgW="126720" imgH="177480" progId="Equation.3">
                    <p:embed/>
                    <p:pic>
                      <p:nvPicPr>
                        <p:cNvPr id="0" name="Picture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2640"/>
                          <a:ext cx="162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3362" name="Object 34"/>
            <p:cNvGraphicFramePr>
              <a:graphicFrameLocks noChangeAspect="1"/>
            </p:cNvGraphicFramePr>
            <p:nvPr/>
          </p:nvGraphicFramePr>
          <p:xfrm>
            <a:off x="4176" y="2640"/>
            <a:ext cx="162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3446" name="Equation" r:id="rId15" imgW="126720" imgH="177480" progId="Equation.3">
                    <p:embed/>
                  </p:oleObj>
                </mc:Choice>
                <mc:Fallback>
                  <p:oleObj name="Equation" r:id="rId15" imgW="126720" imgH="177480" progId="Equation.3">
                    <p:embed/>
                    <p:pic>
                      <p:nvPicPr>
                        <p:cNvPr id="0" name="Picture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2640"/>
                          <a:ext cx="162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3363" name="Object 35"/>
            <p:cNvGraphicFramePr>
              <a:graphicFrameLocks noChangeAspect="1"/>
            </p:cNvGraphicFramePr>
            <p:nvPr/>
          </p:nvGraphicFramePr>
          <p:xfrm>
            <a:off x="1008" y="2976"/>
            <a:ext cx="182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3447" name="Equation" r:id="rId16" imgW="152280" imgH="164880" progId="Equation.3">
                    <p:embed/>
                  </p:oleObj>
                </mc:Choice>
                <mc:Fallback>
                  <p:oleObj name="Equation" r:id="rId16" imgW="152280" imgH="164880" progId="Equation.3">
                    <p:embed/>
                    <p:pic>
                      <p:nvPicPr>
                        <p:cNvPr id="0" name="Picture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2976"/>
                          <a:ext cx="182" cy="1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3364" name="Object 36"/>
            <p:cNvGraphicFramePr>
              <a:graphicFrameLocks noChangeAspect="1"/>
            </p:cNvGraphicFramePr>
            <p:nvPr/>
          </p:nvGraphicFramePr>
          <p:xfrm>
            <a:off x="2688" y="2976"/>
            <a:ext cx="182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3448" name="Equation" r:id="rId17" imgW="152280" imgH="164880" progId="Equation.3">
                    <p:embed/>
                  </p:oleObj>
                </mc:Choice>
                <mc:Fallback>
                  <p:oleObj name="Equation" r:id="rId17" imgW="152280" imgH="164880" progId="Equation.3">
                    <p:embed/>
                    <p:pic>
                      <p:nvPicPr>
                        <p:cNvPr id="0" name="Picture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2976"/>
                          <a:ext cx="182" cy="1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3365" name="Object 37"/>
            <p:cNvGraphicFramePr>
              <a:graphicFrameLocks noChangeAspect="1"/>
            </p:cNvGraphicFramePr>
            <p:nvPr/>
          </p:nvGraphicFramePr>
          <p:xfrm>
            <a:off x="4128" y="2400"/>
            <a:ext cx="182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3449" name="Equation" r:id="rId18" imgW="152280" imgH="164880" progId="Equation.3">
                    <p:embed/>
                  </p:oleObj>
                </mc:Choice>
                <mc:Fallback>
                  <p:oleObj name="Equation" r:id="rId18" imgW="152280" imgH="164880" progId="Equation.3">
                    <p:embed/>
                    <p:pic>
                      <p:nvPicPr>
                        <p:cNvPr id="0" name="Picture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8" y="2400"/>
                          <a:ext cx="182" cy="1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3366" name="Line 38"/>
            <p:cNvSpPr>
              <a:spLocks noChangeShapeType="1"/>
            </p:cNvSpPr>
            <p:nvPr/>
          </p:nvSpPr>
          <p:spPr bwMode="auto">
            <a:xfrm>
              <a:off x="288" y="2064"/>
              <a:ext cx="51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3367" name="Line 39"/>
            <p:cNvSpPr>
              <a:spLocks noChangeShapeType="1"/>
            </p:cNvSpPr>
            <p:nvPr/>
          </p:nvSpPr>
          <p:spPr bwMode="auto">
            <a:xfrm>
              <a:off x="288" y="2352"/>
              <a:ext cx="51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3368" name="Line 40"/>
            <p:cNvSpPr>
              <a:spLocks noChangeShapeType="1"/>
            </p:cNvSpPr>
            <p:nvPr/>
          </p:nvSpPr>
          <p:spPr bwMode="auto">
            <a:xfrm>
              <a:off x="240" y="3264"/>
              <a:ext cx="52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3369" name="Line 41"/>
            <p:cNvSpPr>
              <a:spLocks noChangeShapeType="1"/>
            </p:cNvSpPr>
            <p:nvPr/>
          </p:nvSpPr>
          <p:spPr bwMode="auto">
            <a:xfrm>
              <a:off x="1008" y="2064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88" name="Rectangle 36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r>
              <a:rPr lang="en-US" altLang="en-US" dirty="0"/>
              <a:t>Euler Angle I, Animated</a:t>
            </a:r>
          </a:p>
        </p:txBody>
      </p:sp>
      <p:sp>
        <p:nvSpPr>
          <p:cNvPr id="484354" name="Line 2"/>
          <p:cNvSpPr>
            <a:spLocks noChangeShapeType="1"/>
          </p:cNvSpPr>
          <p:nvPr/>
        </p:nvSpPr>
        <p:spPr bwMode="auto">
          <a:xfrm flipV="1">
            <a:off x="3581400" y="22098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355" name="Line 3"/>
          <p:cNvSpPr>
            <a:spLocks noChangeShapeType="1"/>
          </p:cNvSpPr>
          <p:nvPr/>
        </p:nvSpPr>
        <p:spPr bwMode="auto">
          <a:xfrm flipV="1">
            <a:off x="3581400" y="4343400"/>
            <a:ext cx="2209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356" name="Line 4"/>
          <p:cNvSpPr>
            <a:spLocks noChangeShapeType="1"/>
          </p:cNvSpPr>
          <p:nvPr/>
        </p:nvSpPr>
        <p:spPr bwMode="auto">
          <a:xfrm>
            <a:off x="3581400" y="4800600"/>
            <a:ext cx="1752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357" name="Text Box 5"/>
          <p:cNvSpPr txBox="1">
            <a:spLocks noChangeArrowheads="1"/>
          </p:cNvSpPr>
          <p:nvPr/>
        </p:nvSpPr>
        <p:spPr bwMode="auto">
          <a:xfrm>
            <a:off x="5394325" y="55467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latin typeface="Times" pitchFamily="18" charset="0"/>
              </a:rPr>
              <a:t>x</a:t>
            </a:r>
          </a:p>
        </p:txBody>
      </p:sp>
      <p:sp>
        <p:nvSpPr>
          <p:cNvPr id="484358" name="Text Box 6"/>
          <p:cNvSpPr txBox="1">
            <a:spLocks noChangeArrowheads="1"/>
          </p:cNvSpPr>
          <p:nvPr/>
        </p:nvSpPr>
        <p:spPr bwMode="auto">
          <a:xfrm>
            <a:off x="5715000" y="3962400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chemeClr val="tx2"/>
                </a:solidFill>
                <a:latin typeface="Times" pitchFamily="18" charset="0"/>
              </a:rPr>
              <a:t>y</a:t>
            </a:r>
          </a:p>
        </p:txBody>
      </p:sp>
      <p:sp>
        <p:nvSpPr>
          <p:cNvPr id="484359" name="Text Box 7"/>
          <p:cNvSpPr txBox="1">
            <a:spLocks noChangeArrowheads="1"/>
          </p:cNvSpPr>
          <p:nvPr/>
        </p:nvSpPr>
        <p:spPr bwMode="auto">
          <a:xfrm>
            <a:off x="3414713" y="1752600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latin typeface="Times" pitchFamily="18" charset="0"/>
              </a:rPr>
              <a:t>z</a:t>
            </a:r>
          </a:p>
        </p:txBody>
      </p:sp>
      <p:sp>
        <p:nvSpPr>
          <p:cNvPr id="484360" name="Line 8"/>
          <p:cNvSpPr>
            <a:spLocks noChangeShapeType="1"/>
          </p:cNvSpPr>
          <p:nvPr/>
        </p:nvSpPr>
        <p:spPr bwMode="auto">
          <a:xfrm>
            <a:off x="3581400" y="4800600"/>
            <a:ext cx="2057400" cy="6096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361" name="Line 9"/>
          <p:cNvSpPr>
            <a:spLocks noChangeShapeType="1"/>
          </p:cNvSpPr>
          <p:nvPr/>
        </p:nvSpPr>
        <p:spPr bwMode="auto">
          <a:xfrm flipV="1">
            <a:off x="3581400" y="4114800"/>
            <a:ext cx="1828800" cy="6858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362" name="Rectangle 10"/>
          <p:cNvSpPr>
            <a:spLocks noChangeArrowheads="1"/>
          </p:cNvSpPr>
          <p:nvPr/>
        </p:nvSpPr>
        <p:spPr bwMode="auto">
          <a:xfrm>
            <a:off x="5726113" y="5181600"/>
            <a:ext cx="392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FF0000"/>
                </a:solidFill>
                <a:latin typeface="Times" pitchFamily="18" charset="0"/>
              </a:rPr>
              <a:t>u</a:t>
            </a: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</a:rPr>
              <a:t>'</a:t>
            </a:r>
          </a:p>
        </p:txBody>
      </p:sp>
      <p:sp>
        <p:nvSpPr>
          <p:cNvPr id="484363" name="Rectangle 11"/>
          <p:cNvSpPr>
            <a:spLocks noChangeArrowheads="1"/>
          </p:cNvSpPr>
          <p:nvPr/>
        </p:nvSpPr>
        <p:spPr bwMode="auto">
          <a:xfrm>
            <a:off x="5410200" y="3657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FF0000"/>
                </a:solidFill>
                <a:latin typeface="Times" pitchFamily="18" charset="0"/>
              </a:rPr>
              <a:t>v</a:t>
            </a: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</a:rPr>
              <a:t>'</a:t>
            </a:r>
          </a:p>
        </p:txBody>
      </p:sp>
      <p:sp>
        <p:nvSpPr>
          <p:cNvPr id="484364" name="Line 12"/>
          <p:cNvSpPr>
            <a:spLocks noChangeShapeType="1"/>
          </p:cNvSpPr>
          <p:nvPr/>
        </p:nvSpPr>
        <p:spPr bwMode="auto">
          <a:xfrm flipV="1">
            <a:off x="5105400" y="5334000"/>
            <a:ext cx="228600" cy="2286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365" name="Line 13"/>
          <p:cNvSpPr>
            <a:spLocks noChangeShapeType="1"/>
          </p:cNvSpPr>
          <p:nvPr/>
        </p:nvSpPr>
        <p:spPr bwMode="auto">
          <a:xfrm flipH="1" flipV="1">
            <a:off x="5105400" y="4267200"/>
            <a:ext cx="152400" cy="152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366" name="AutoShape 14"/>
          <p:cNvSpPr>
            <a:spLocks noChangeArrowheads="1"/>
          </p:cNvSpPr>
          <p:nvPr/>
        </p:nvSpPr>
        <p:spPr bwMode="auto">
          <a:xfrm>
            <a:off x="3276600" y="2895600"/>
            <a:ext cx="609600" cy="533400"/>
          </a:xfrm>
          <a:prstGeom prst="curvedRightArrow">
            <a:avLst>
              <a:gd name="adj1" fmla="val 20000"/>
              <a:gd name="adj2" fmla="val 40000"/>
              <a:gd name="adj3" fmla="val 38095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367" name="Text Box 15"/>
          <p:cNvSpPr txBox="1">
            <a:spLocks noChangeArrowheads="1"/>
          </p:cNvSpPr>
          <p:nvPr/>
        </p:nvSpPr>
        <p:spPr bwMode="auto">
          <a:xfrm>
            <a:off x="2908300" y="2667000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CC0000"/>
                </a:solidFill>
                <a:latin typeface="Symbol" pitchFamily="18" charset="2"/>
              </a:rPr>
              <a:t>f</a:t>
            </a:r>
            <a:endParaRPr lang="en-US" altLang="en-US" sz="2400">
              <a:latin typeface="Symbol" pitchFamily="18" charset="2"/>
            </a:endParaRPr>
          </a:p>
        </p:txBody>
      </p:sp>
      <p:sp>
        <p:nvSpPr>
          <p:cNvPr id="484368" name="AutoShape 16"/>
          <p:cNvSpPr>
            <a:spLocks noChangeArrowheads="1"/>
          </p:cNvSpPr>
          <p:nvPr/>
        </p:nvSpPr>
        <p:spPr bwMode="auto">
          <a:xfrm rot="3121862">
            <a:off x="4953000" y="4953000"/>
            <a:ext cx="381000" cy="533400"/>
          </a:xfrm>
          <a:prstGeom prst="curvedRightArrow">
            <a:avLst>
              <a:gd name="adj1" fmla="val 28000"/>
              <a:gd name="adj2" fmla="val 56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369" name="Text Box 17"/>
          <p:cNvSpPr txBox="1">
            <a:spLocks noChangeArrowheads="1"/>
          </p:cNvSpPr>
          <p:nvPr/>
        </p:nvSpPr>
        <p:spPr bwMode="auto">
          <a:xfrm>
            <a:off x="5449888" y="4953000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08000"/>
                </a:solidFill>
                <a:latin typeface="Symbol" pitchFamily="18" charset="2"/>
                <a:sym typeface="Symbol" pitchFamily="18" charset="2"/>
              </a:rPr>
              <a:t></a:t>
            </a:r>
            <a:endParaRPr lang="en-US" altLang="en-US" sz="2400">
              <a:latin typeface="Symbol" pitchFamily="18" charset="2"/>
            </a:endParaRPr>
          </a:p>
        </p:txBody>
      </p:sp>
      <p:sp>
        <p:nvSpPr>
          <p:cNvPr id="484370" name="Line 18"/>
          <p:cNvSpPr>
            <a:spLocks noChangeShapeType="1"/>
          </p:cNvSpPr>
          <p:nvPr/>
        </p:nvSpPr>
        <p:spPr bwMode="auto">
          <a:xfrm flipV="1">
            <a:off x="3581400" y="3505200"/>
            <a:ext cx="1447800" cy="12954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371" name="Line 19"/>
          <p:cNvSpPr>
            <a:spLocks noChangeShapeType="1"/>
          </p:cNvSpPr>
          <p:nvPr/>
        </p:nvSpPr>
        <p:spPr bwMode="auto">
          <a:xfrm flipH="1" flipV="1">
            <a:off x="2438400" y="2895600"/>
            <a:ext cx="1143000" cy="19050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372" name="Rectangle 20"/>
          <p:cNvSpPr>
            <a:spLocks noChangeArrowheads="1"/>
          </p:cNvSpPr>
          <p:nvPr/>
        </p:nvSpPr>
        <p:spPr bwMode="auto">
          <a:xfrm>
            <a:off x="5006975" y="3124200"/>
            <a:ext cx="536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08000"/>
                </a:solidFill>
                <a:latin typeface="Times" pitchFamily="18" charset="0"/>
              </a:rPr>
              <a:t>v </a:t>
            </a:r>
            <a:r>
              <a:rPr lang="en-US" altLang="en-US" sz="2400">
                <a:solidFill>
                  <a:srgbClr val="008000"/>
                </a:solidFill>
                <a:latin typeface="Times New Roman" pitchFamily="18" charset="0"/>
              </a:rPr>
              <a:t>"</a:t>
            </a:r>
          </a:p>
        </p:txBody>
      </p:sp>
      <p:sp>
        <p:nvSpPr>
          <p:cNvPr id="484373" name="Rectangle 21"/>
          <p:cNvSpPr>
            <a:spLocks noChangeArrowheads="1"/>
          </p:cNvSpPr>
          <p:nvPr/>
        </p:nvSpPr>
        <p:spPr bwMode="auto">
          <a:xfrm>
            <a:off x="1828800" y="2438400"/>
            <a:ext cx="52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08000"/>
                </a:solidFill>
                <a:latin typeface="Times" pitchFamily="18" charset="0"/>
              </a:rPr>
              <a:t>w</a:t>
            </a:r>
            <a:r>
              <a:rPr lang="en-US" altLang="en-US" sz="2400">
                <a:solidFill>
                  <a:srgbClr val="008000"/>
                </a:solidFill>
                <a:latin typeface="Times New Roman" pitchFamily="18" charset="0"/>
              </a:rPr>
              <a:t>"</a:t>
            </a:r>
          </a:p>
        </p:txBody>
      </p:sp>
      <p:sp>
        <p:nvSpPr>
          <p:cNvPr id="484374" name="Rectangle 22"/>
          <p:cNvSpPr>
            <a:spLocks noChangeArrowheads="1"/>
          </p:cNvSpPr>
          <p:nvPr/>
        </p:nvSpPr>
        <p:spPr bwMode="auto">
          <a:xfrm>
            <a:off x="2792413" y="1752600"/>
            <a:ext cx="63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CC0000"/>
                </a:solidFill>
                <a:latin typeface="Times" pitchFamily="18" charset="0"/>
              </a:rPr>
              <a:t>w</a:t>
            </a: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</a:rPr>
              <a:t>'</a:t>
            </a:r>
            <a:r>
              <a:rPr lang="en-US" altLang="en-US" sz="2400">
                <a:solidFill>
                  <a:srgbClr val="FF0000"/>
                </a:solidFill>
                <a:latin typeface="Times" pitchFamily="18" charset="0"/>
              </a:rPr>
              <a:t>=</a:t>
            </a:r>
          </a:p>
        </p:txBody>
      </p:sp>
      <p:sp>
        <p:nvSpPr>
          <p:cNvPr id="484375" name="Rectangle 23"/>
          <p:cNvSpPr>
            <a:spLocks noChangeArrowheads="1"/>
          </p:cNvSpPr>
          <p:nvPr/>
        </p:nvSpPr>
        <p:spPr bwMode="auto">
          <a:xfrm>
            <a:off x="6096000" y="5181600"/>
            <a:ext cx="63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08000"/>
                </a:solidFill>
                <a:latin typeface="Times" pitchFamily="18" charset="0"/>
              </a:rPr>
              <a:t>=u"</a:t>
            </a:r>
            <a:endParaRPr lang="en-US" altLang="en-US" sz="2400" baseline="-25000">
              <a:solidFill>
                <a:srgbClr val="008000"/>
              </a:solidFill>
              <a:latin typeface="Times" pitchFamily="18" charset="0"/>
            </a:endParaRPr>
          </a:p>
        </p:txBody>
      </p:sp>
      <p:sp>
        <p:nvSpPr>
          <p:cNvPr id="484376" name="Line 24"/>
          <p:cNvSpPr>
            <a:spLocks noChangeShapeType="1"/>
          </p:cNvSpPr>
          <p:nvPr/>
        </p:nvSpPr>
        <p:spPr bwMode="auto">
          <a:xfrm flipH="1" flipV="1">
            <a:off x="4724400" y="3810000"/>
            <a:ext cx="304800" cy="381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377" name="Line 25"/>
          <p:cNvSpPr>
            <a:spLocks noChangeShapeType="1"/>
          </p:cNvSpPr>
          <p:nvPr/>
        </p:nvSpPr>
        <p:spPr bwMode="auto">
          <a:xfrm flipH="1">
            <a:off x="3124200" y="3657600"/>
            <a:ext cx="381000" cy="1524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378" name="Line 26"/>
          <p:cNvSpPr>
            <a:spLocks noChangeShapeType="1"/>
          </p:cNvSpPr>
          <p:nvPr/>
        </p:nvSpPr>
        <p:spPr bwMode="auto">
          <a:xfrm flipV="1">
            <a:off x="3581400" y="3200400"/>
            <a:ext cx="1143000" cy="16002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379" name="Rectangle 27"/>
          <p:cNvSpPr>
            <a:spLocks noChangeArrowheads="1"/>
          </p:cNvSpPr>
          <p:nvPr/>
        </p:nvSpPr>
        <p:spPr bwMode="auto">
          <a:xfrm>
            <a:off x="4572000" y="2741613"/>
            <a:ext cx="51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00099"/>
                </a:solidFill>
                <a:latin typeface="Times New Roman" pitchFamily="18" charset="0"/>
              </a:rPr>
              <a:t>v'"</a:t>
            </a:r>
          </a:p>
        </p:txBody>
      </p:sp>
      <p:sp>
        <p:nvSpPr>
          <p:cNvPr id="484380" name="Line 28"/>
          <p:cNvSpPr>
            <a:spLocks noChangeShapeType="1"/>
          </p:cNvSpPr>
          <p:nvPr/>
        </p:nvSpPr>
        <p:spPr bwMode="auto">
          <a:xfrm>
            <a:off x="3581400" y="4800600"/>
            <a:ext cx="2133600" cy="762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381" name="AutoShape 29"/>
          <p:cNvSpPr>
            <a:spLocks noChangeArrowheads="1"/>
          </p:cNvSpPr>
          <p:nvPr/>
        </p:nvSpPr>
        <p:spPr bwMode="auto">
          <a:xfrm rot="-2044231">
            <a:off x="2514600" y="3429000"/>
            <a:ext cx="533400" cy="609600"/>
          </a:xfrm>
          <a:prstGeom prst="curvedRightArrow">
            <a:avLst>
              <a:gd name="adj1" fmla="val 22857"/>
              <a:gd name="adj2" fmla="val 45714"/>
              <a:gd name="adj3" fmla="val 33333"/>
            </a:avLst>
          </a:prstGeom>
          <a:solidFill>
            <a:srgbClr val="000099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382" name="Text Box 30"/>
          <p:cNvSpPr txBox="1">
            <a:spLocks noChangeArrowheads="1"/>
          </p:cNvSpPr>
          <p:nvPr/>
        </p:nvSpPr>
        <p:spPr bwMode="auto">
          <a:xfrm>
            <a:off x="2070100" y="3352800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00099"/>
                </a:solidFill>
                <a:latin typeface="Symbol" pitchFamily="18" charset="2"/>
                <a:sym typeface="Symbol" pitchFamily="18" charset="2"/>
              </a:rPr>
              <a:t></a:t>
            </a:r>
            <a:endParaRPr lang="en-US" altLang="en-US" sz="2400">
              <a:solidFill>
                <a:srgbClr val="000099"/>
              </a:solidFill>
              <a:latin typeface="Symbol" pitchFamily="18" charset="2"/>
            </a:endParaRPr>
          </a:p>
        </p:txBody>
      </p:sp>
      <p:sp>
        <p:nvSpPr>
          <p:cNvPr id="484383" name="Rectangle 31"/>
          <p:cNvSpPr>
            <a:spLocks noChangeArrowheads="1"/>
          </p:cNvSpPr>
          <p:nvPr/>
        </p:nvSpPr>
        <p:spPr bwMode="auto">
          <a:xfrm>
            <a:off x="5791200" y="4648200"/>
            <a:ext cx="51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00099"/>
                </a:solidFill>
                <a:latin typeface="Times" pitchFamily="18" charset="0"/>
              </a:rPr>
              <a:t>u</a:t>
            </a:r>
            <a:r>
              <a:rPr lang="en-US" altLang="en-US" sz="2400">
                <a:solidFill>
                  <a:srgbClr val="000099"/>
                </a:solidFill>
                <a:latin typeface="Times New Roman" pitchFamily="18" charset="0"/>
              </a:rPr>
              <a:t>'"</a:t>
            </a:r>
          </a:p>
        </p:txBody>
      </p:sp>
      <p:sp>
        <p:nvSpPr>
          <p:cNvPr id="484384" name="Rectangle 32"/>
          <p:cNvSpPr>
            <a:spLocks noChangeArrowheads="1"/>
          </p:cNvSpPr>
          <p:nvPr/>
        </p:nvSpPr>
        <p:spPr bwMode="auto">
          <a:xfrm>
            <a:off x="1219200" y="2438400"/>
            <a:ext cx="75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00099"/>
                </a:solidFill>
                <a:latin typeface="Times" pitchFamily="18" charset="0"/>
              </a:rPr>
              <a:t>w'"=</a:t>
            </a:r>
            <a:endParaRPr lang="en-US" altLang="en-US" sz="2400" baseline="-25000">
              <a:solidFill>
                <a:srgbClr val="000099"/>
              </a:solidFill>
              <a:latin typeface="Times" pitchFamily="18" charset="0"/>
            </a:endParaRPr>
          </a:p>
        </p:txBody>
      </p:sp>
      <p:sp>
        <p:nvSpPr>
          <p:cNvPr id="484385" name="Line 33"/>
          <p:cNvSpPr>
            <a:spLocks noChangeShapeType="1"/>
          </p:cNvSpPr>
          <p:nvPr/>
        </p:nvSpPr>
        <p:spPr bwMode="auto">
          <a:xfrm flipH="1" flipV="1">
            <a:off x="4419600" y="3581400"/>
            <a:ext cx="228600" cy="2286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386" name="Line 34"/>
          <p:cNvSpPr>
            <a:spLocks noChangeShapeType="1"/>
          </p:cNvSpPr>
          <p:nvPr/>
        </p:nvSpPr>
        <p:spPr bwMode="auto">
          <a:xfrm flipV="1">
            <a:off x="4800600" y="4876800"/>
            <a:ext cx="76200" cy="2286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387" name="Line 35"/>
          <p:cNvSpPr>
            <a:spLocks noChangeShapeType="1"/>
          </p:cNvSpPr>
          <p:nvPr/>
        </p:nvSpPr>
        <p:spPr bwMode="auto">
          <a:xfrm flipH="1" flipV="1">
            <a:off x="2438400" y="2895600"/>
            <a:ext cx="1143000" cy="19050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43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4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8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8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8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8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84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84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8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8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84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84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8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8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84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84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84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84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84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8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84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84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84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84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8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8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84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84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84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84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8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8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84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84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84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84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84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84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84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84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4" grpId="0" animBg="1"/>
      <p:bldP spid="484355" grpId="0" animBg="1"/>
      <p:bldP spid="484356" grpId="0" animBg="1"/>
      <p:bldP spid="484357" grpId="0" autoUpdateAnimBg="0"/>
      <p:bldP spid="484358" grpId="0" autoUpdateAnimBg="0"/>
      <p:bldP spid="484359" grpId="0" autoUpdateAnimBg="0"/>
      <p:bldP spid="484360" grpId="0" animBg="1"/>
      <p:bldP spid="484361" grpId="0" animBg="1"/>
      <p:bldP spid="484362" grpId="0" autoUpdateAnimBg="0"/>
      <p:bldP spid="484363" grpId="0" autoUpdateAnimBg="0"/>
      <p:bldP spid="484364" grpId="0" animBg="1"/>
      <p:bldP spid="484365" grpId="0" animBg="1"/>
      <p:bldP spid="484366" grpId="0" animBg="1"/>
      <p:bldP spid="484367" grpId="0" autoUpdateAnimBg="0"/>
      <p:bldP spid="484368" grpId="0" animBg="1"/>
      <p:bldP spid="484369" grpId="0" autoUpdateAnimBg="0"/>
      <p:bldP spid="484370" grpId="0" animBg="1"/>
      <p:bldP spid="484371" grpId="0" animBg="1"/>
      <p:bldP spid="484372" grpId="0" autoUpdateAnimBg="0"/>
      <p:bldP spid="484373" grpId="0" autoUpdateAnimBg="0"/>
      <p:bldP spid="484374" grpId="0" autoUpdateAnimBg="0"/>
      <p:bldP spid="484375" grpId="0" autoUpdateAnimBg="0"/>
      <p:bldP spid="484376" grpId="0" animBg="1"/>
      <p:bldP spid="484377" grpId="0" animBg="1"/>
      <p:bldP spid="484378" grpId="0" animBg="1"/>
      <p:bldP spid="484379" grpId="0" autoUpdateAnimBg="0"/>
      <p:bldP spid="484380" grpId="0" animBg="1"/>
      <p:bldP spid="484381" grpId="0" animBg="1"/>
      <p:bldP spid="484382" grpId="0" autoUpdateAnimBg="0"/>
      <p:bldP spid="484383" grpId="0" autoUpdateAnimBg="0"/>
      <p:bldP spid="484384" grpId="0" autoUpdateAnimBg="0"/>
      <p:bldP spid="484385" grpId="0" animBg="1"/>
      <p:bldP spid="484386" grpId="0" animBg="1"/>
      <p:bldP spid="48438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US" dirty="0"/>
              <a:t>Orientation Representation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Euler Angle I</a:t>
            </a:r>
          </a:p>
        </p:txBody>
      </p:sp>
      <p:graphicFrame>
        <p:nvGraphicFramePr>
          <p:cNvPr id="485380" name="Object 4"/>
          <p:cNvGraphicFramePr>
            <a:graphicFrameLocks noChangeAspect="1"/>
          </p:cNvGraphicFramePr>
          <p:nvPr/>
        </p:nvGraphicFramePr>
        <p:xfrm>
          <a:off x="460375" y="1935163"/>
          <a:ext cx="8223250" cy="347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387" name="Equation" r:id="rId4" imgW="3365280" imgH="1422360" progId="Equation.3">
                  <p:embed/>
                </p:oleObj>
              </mc:Choice>
              <mc:Fallback>
                <p:oleObj name="Equation" r:id="rId4" imgW="3365280" imgH="1422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935163"/>
                        <a:ext cx="8223250" cy="347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US" dirty="0"/>
              <a:t>Euler Angle I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endParaRPr lang="en-US"/>
          </a:p>
          <a:p>
            <a:endParaRPr lang="en-US"/>
          </a:p>
        </p:txBody>
      </p:sp>
      <p:graphicFrame>
        <p:nvGraphicFramePr>
          <p:cNvPr id="486404" name="Object 4"/>
          <p:cNvGraphicFramePr>
            <a:graphicFrameLocks noChangeAspect="1"/>
          </p:cNvGraphicFramePr>
          <p:nvPr/>
        </p:nvGraphicFramePr>
        <p:xfrm>
          <a:off x="754063" y="2270125"/>
          <a:ext cx="7632700" cy="402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411" name="Equation" r:id="rId4" imgW="3327120" imgH="1752480" progId="Equation.3">
                  <p:embed/>
                </p:oleObj>
              </mc:Choice>
              <mc:Fallback>
                <p:oleObj name="Equation" r:id="rId4" imgW="3327120" imgH="1752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2270125"/>
                        <a:ext cx="7632700" cy="402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838200" y="1447800"/>
            <a:ext cx="579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Resultant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eulerian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rotation </a:t>
            </a:r>
            <a:r>
              <a:rPr lang="en-US" sz="2400" dirty="0"/>
              <a:t>matrix: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r>
              <a:rPr lang="en-US" altLang="en-US" dirty="0"/>
              <a:t>Euler Angle II, Animated</a:t>
            </a:r>
          </a:p>
        </p:txBody>
      </p:sp>
      <p:sp>
        <p:nvSpPr>
          <p:cNvPr id="3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AC19F-A1EE-41B0-878B-1CC221A03079}" type="slidenum">
              <a:rPr lang="en-US"/>
              <a:pPr/>
              <a:t>35</a:t>
            </a:fld>
            <a:endParaRPr lang="en-US"/>
          </a:p>
        </p:txBody>
      </p:sp>
      <p:sp>
        <p:nvSpPr>
          <p:cNvPr id="488451" name="Line 3"/>
          <p:cNvSpPr>
            <a:spLocks noChangeShapeType="1"/>
          </p:cNvSpPr>
          <p:nvPr/>
        </p:nvSpPr>
        <p:spPr bwMode="auto">
          <a:xfrm flipV="1">
            <a:off x="3581400" y="22098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52" name="Line 4"/>
          <p:cNvSpPr>
            <a:spLocks noChangeShapeType="1"/>
          </p:cNvSpPr>
          <p:nvPr/>
        </p:nvSpPr>
        <p:spPr bwMode="auto">
          <a:xfrm flipV="1">
            <a:off x="3581400" y="4343400"/>
            <a:ext cx="2209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53" name="Line 5"/>
          <p:cNvSpPr>
            <a:spLocks noChangeShapeType="1"/>
          </p:cNvSpPr>
          <p:nvPr/>
        </p:nvSpPr>
        <p:spPr bwMode="auto">
          <a:xfrm>
            <a:off x="3581400" y="4800600"/>
            <a:ext cx="1752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54" name="Text Box 6"/>
          <p:cNvSpPr txBox="1">
            <a:spLocks noChangeArrowheads="1"/>
          </p:cNvSpPr>
          <p:nvPr/>
        </p:nvSpPr>
        <p:spPr bwMode="auto">
          <a:xfrm>
            <a:off x="5394325" y="55467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latin typeface="Times" pitchFamily="18" charset="0"/>
              </a:rPr>
              <a:t>x</a:t>
            </a:r>
          </a:p>
        </p:txBody>
      </p:sp>
      <p:sp>
        <p:nvSpPr>
          <p:cNvPr id="488455" name="Text Box 7"/>
          <p:cNvSpPr txBox="1">
            <a:spLocks noChangeArrowheads="1"/>
          </p:cNvSpPr>
          <p:nvPr/>
        </p:nvSpPr>
        <p:spPr bwMode="auto">
          <a:xfrm>
            <a:off x="5715000" y="3962400"/>
            <a:ext cx="338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latin typeface="Times" pitchFamily="18" charset="0"/>
              </a:rPr>
              <a:t>y</a:t>
            </a:r>
          </a:p>
        </p:txBody>
      </p:sp>
      <p:sp>
        <p:nvSpPr>
          <p:cNvPr id="488456" name="Text Box 8"/>
          <p:cNvSpPr txBox="1">
            <a:spLocks noChangeArrowheads="1"/>
          </p:cNvSpPr>
          <p:nvPr/>
        </p:nvSpPr>
        <p:spPr bwMode="auto">
          <a:xfrm>
            <a:off x="3414713" y="1752600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latin typeface="Times" pitchFamily="18" charset="0"/>
              </a:rPr>
              <a:t>z</a:t>
            </a:r>
          </a:p>
        </p:txBody>
      </p:sp>
      <p:sp>
        <p:nvSpPr>
          <p:cNvPr id="488457" name="Line 9"/>
          <p:cNvSpPr>
            <a:spLocks noChangeShapeType="1"/>
          </p:cNvSpPr>
          <p:nvPr/>
        </p:nvSpPr>
        <p:spPr bwMode="auto">
          <a:xfrm>
            <a:off x="3581400" y="4800600"/>
            <a:ext cx="2057400" cy="6096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58" name="Line 10"/>
          <p:cNvSpPr>
            <a:spLocks noChangeShapeType="1"/>
          </p:cNvSpPr>
          <p:nvPr/>
        </p:nvSpPr>
        <p:spPr bwMode="auto">
          <a:xfrm flipV="1">
            <a:off x="3581400" y="4114800"/>
            <a:ext cx="1828800" cy="6858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59" name="Rectangle 11"/>
          <p:cNvSpPr>
            <a:spLocks noChangeArrowheads="1"/>
          </p:cNvSpPr>
          <p:nvPr/>
        </p:nvSpPr>
        <p:spPr bwMode="auto">
          <a:xfrm>
            <a:off x="5726113" y="5181600"/>
            <a:ext cx="392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CC0000"/>
                </a:solidFill>
                <a:latin typeface="Times" pitchFamily="18" charset="0"/>
              </a:rPr>
              <a:t>u</a:t>
            </a: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</a:rPr>
              <a:t>'</a:t>
            </a:r>
          </a:p>
        </p:txBody>
      </p:sp>
      <p:sp>
        <p:nvSpPr>
          <p:cNvPr id="488460" name="Rectangle 12"/>
          <p:cNvSpPr>
            <a:spLocks noChangeArrowheads="1"/>
          </p:cNvSpPr>
          <p:nvPr/>
        </p:nvSpPr>
        <p:spPr bwMode="auto">
          <a:xfrm>
            <a:off x="5410200" y="36576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CC0000"/>
                </a:solidFill>
                <a:latin typeface="Times" pitchFamily="18" charset="0"/>
              </a:rPr>
              <a:t>v</a:t>
            </a: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</a:rPr>
              <a:t>'</a:t>
            </a:r>
          </a:p>
        </p:txBody>
      </p:sp>
      <p:sp>
        <p:nvSpPr>
          <p:cNvPr id="488461" name="Line 13"/>
          <p:cNvSpPr>
            <a:spLocks noChangeShapeType="1"/>
          </p:cNvSpPr>
          <p:nvPr/>
        </p:nvSpPr>
        <p:spPr bwMode="auto">
          <a:xfrm flipV="1">
            <a:off x="5105400" y="5334000"/>
            <a:ext cx="228600" cy="2286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62" name="Line 14"/>
          <p:cNvSpPr>
            <a:spLocks noChangeShapeType="1"/>
          </p:cNvSpPr>
          <p:nvPr/>
        </p:nvSpPr>
        <p:spPr bwMode="auto">
          <a:xfrm flipH="1" flipV="1">
            <a:off x="5105400" y="4267200"/>
            <a:ext cx="152400" cy="152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63" name="AutoShape 15"/>
          <p:cNvSpPr>
            <a:spLocks noChangeArrowheads="1"/>
          </p:cNvSpPr>
          <p:nvPr/>
        </p:nvSpPr>
        <p:spPr bwMode="auto">
          <a:xfrm>
            <a:off x="3276600" y="2895600"/>
            <a:ext cx="609600" cy="533400"/>
          </a:xfrm>
          <a:prstGeom prst="curvedRightArrow">
            <a:avLst>
              <a:gd name="adj1" fmla="val 20000"/>
              <a:gd name="adj2" fmla="val 40000"/>
              <a:gd name="adj3" fmla="val 38095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64" name="Text Box 16"/>
          <p:cNvSpPr txBox="1">
            <a:spLocks noChangeArrowheads="1"/>
          </p:cNvSpPr>
          <p:nvPr/>
        </p:nvSpPr>
        <p:spPr bwMode="auto">
          <a:xfrm>
            <a:off x="2908300" y="2667000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i="1">
                <a:solidFill>
                  <a:srgbClr val="CC0000"/>
                </a:solidFill>
                <a:latin typeface="Symbol" pitchFamily="18" charset="2"/>
                <a:sym typeface="Symbol" pitchFamily="18" charset="2"/>
              </a:rPr>
              <a:t></a:t>
            </a:r>
            <a:endParaRPr lang="en-US" altLang="en-US" sz="2400">
              <a:latin typeface="Symbol" pitchFamily="18" charset="2"/>
              <a:sym typeface="Symbol" pitchFamily="18" charset="2"/>
            </a:endParaRPr>
          </a:p>
        </p:txBody>
      </p:sp>
      <p:sp>
        <p:nvSpPr>
          <p:cNvPr id="488465" name="AutoShape 17"/>
          <p:cNvSpPr>
            <a:spLocks noChangeArrowheads="1"/>
          </p:cNvSpPr>
          <p:nvPr/>
        </p:nvSpPr>
        <p:spPr bwMode="auto">
          <a:xfrm rot="3121862">
            <a:off x="4648200" y="3962400"/>
            <a:ext cx="381000" cy="533400"/>
          </a:xfrm>
          <a:prstGeom prst="curvedRightArrow">
            <a:avLst>
              <a:gd name="adj1" fmla="val 28000"/>
              <a:gd name="adj2" fmla="val 56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66" name="Text Box 18"/>
          <p:cNvSpPr txBox="1">
            <a:spLocks noChangeArrowheads="1"/>
          </p:cNvSpPr>
          <p:nvPr/>
        </p:nvSpPr>
        <p:spPr bwMode="auto">
          <a:xfrm>
            <a:off x="5029200" y="3733800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i="1">
                <a:solidFill>
                  <a:srgbClr val="008000"/>
                </a:solidFill>
                <a:latin typeface="Symbol" pitchFamily="18" charset="2"/>
                <a:sym typeface="Symbol" pitchFamily="18" charset="2"/>
              </a:rPr>
              <a:t></a:t>
            </a:r>
            <a:endParaRPr lang="en-US" altLang="en-US" sz="2400">
              <a:latin typeface="Symbol" pitchFamily="18" charset="2"/>
              <a:sym typeface="Symbol" pitchFamily="18" charset="2"/>
            </a:endParaRPr>
          </a:p>
        </p:txBody>
      </p:sp>
      <p:sp>
        <p:nvSpPr>
          <p:cNvPr id="488467" name="Line 19"/>
          <p:cNvSpPr>
            <a:spLocks noChangeShapeType="1"/>
          </p:cNvSpPr>
          <p:nvPr/>
        </p:nvSpPr>
        <p:spPr bwMode="auto">
          <a:xfrm>
            <a:off x="3581400" y="4800600"/>
            <a:ext cx="2286000" cy="381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68" name="Line 20"/>
          <p:cNvSpPr>
            <a:spLocks noChangeShapeType="1"/>
          </p:cNvSpPr>
          <p:nvPr/>
        </p:nvSpPr>
        <p:spPr bwMode="auto">
          <a:xfrm flipH="1" flipV="1">
            <a:off x="2438400" y="2895600"/>
            <a:ext cx="1143000" cy="19050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69" name="Rectangle 21"/>
          <p:cNvSpPr>
            <a:spLocks noChangeArrowheads="1"/>
          </p:cNvSpPr>
          <p:nvPr/>
        </p:nvSpPr>
        <p:spPr bwMode="auto">
          <a:xfrm>
            <a:off x="5791200" y="3657600"/>
            <a:ext cx="63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08000"/>
                </a:solidFill>
                <a:latin typeface="Times" pitchFamily="18" charset="0"/>
              </a:rPr>
              <a:t>=v</a:t>
            </a:r>
            <a:r>
              <a:rPr lang="en-US" altLang="en-US" sz="2400">
                <a:solidFill>
                  <a:srgbClr val="008000"/>
                </a:solidFill>
                <a:latin typeface="Times New Roman" pitchFamily="18" charset="0"/>
              </a:rPr>
              <a:t>"</a:t>
            </a:r>
          </a:p>
        </p:txBody>
      </p:sp>
      <p:sp>
        <p:nvSpPr>
          <p:cNvPr id="488470" name="Rectangle 22"/>
          <p:cNvSpPr>
            <a:spLocks noChangeArrowheads="1"/>
          </p:cNvSpPr>
          <p:nvPr/>
        </p:nvSpPr>
        <p:spPr bwMode="auto">
          <a:xfrm>
            <a:off x="2062163" y="2590800"/>
            <a:ext cx="528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08000"/>
                </a:solidFill>
                <a:latin typeface="Times" pitchFamily="18" charset="0"/>
              </a:rPr>
              <a:t>w</a:t>
            </a:r>
            <a:r>
              <a:rPr lang="en-US" altLang="en-US" sz="2400">
                <a:solidFill>
                  <a:srgbClr val="008000"/>
                </a:solidFill>
                <a:latin typeface="Times New Roman" pitchFamily="18" charset="0"/>
              </a:rPr>
              <a:t>"</a:t>
            </a:r>
          </a:p>
        </p:txBody>
      </p:sp>
      <p:sp>
        <p:nvSpPr>
          <p:cNvPr id="488471" name="Rectangle 23"/>
          <p:cNvSpPr>
            <a:spLocks noChangeArrowheads="1"/>
          </p:cNvSpPr>
          <p:nvPr/>
        </p:nvSpPr>
        <p:spPr bwMode="auto">
          <a:xfrm>
            <a:off x="2792413" y="1752600"/>
            <a:ext cx="63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CC0000"/>
                </a:solidFill>
                <a:latin typeface="Times" pitchFamily="18" charset="0"/>
              </a:rPr>
              <a:t>w</a:t>
            </a: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</a:rPr>
              <a:t>'</a:t>
            </a:r>
            <a:r>
              <a:rPr lang="en-US" altLang="en-US" sz="2400">
                <a:solidFill>
                  <a:srgbClr val="CC0000"/>
                </a:solidFill>
                <a:latin typeface="Times" pitchFamily="18" charset="0"/>
              </a:rPr>
              <a:t>=</a:t>
            </a:r>
          </a:p>
        </p:txBody>
      </p:sp>
      <p:sp>
        <p:nvSpPr>
          <p:cNvPr id="488472" name="Rectangle 24"/>
          <p:cNvSpPr>
            <a:spLocks noChangeArrowheads="1"/>
          </p:cNvSpPr>
          <p:nvPr/>
        </p:nvSpPr>
        <p:spPr bwMode="auto">
          <a:xfrm>
            <a:off x="6019800" y="4953000"/>
            <a:ext cx="46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08000"/>
                </a:solidFill>
                <a:latin typeface="Times" pitchFamily="18" charset="0"/>
              </a:rPr>
              <a:t>u"</a:t>
            </a:r>
            <a:endParaRPr lang="en-US" altLang="en-US" sz="2400" baseline="-25000">
              <a:solidFill>
                <a:srgbClr val="008000"/>
              </a:solidFill>
              <a:latin typeface="Times" pitchFamily="18" charset="0"/>
            </a:endParaRPr>
          </a:p>
        </p:txBody>
      </p:sp>
      <p:sp>
        <p:nvSpPr>
          <p:cNvPr id="488473" name="Line 25"/>
          <p:cNvSpPr>
            <a:spLocks noChangeShapeType="1"/>
          </p:cNvSpPr>
          <p:nvPr/>
        </p:nvSpPr>
        <p:spPr bwMode="auto">
          <a:xfrm flipV="1">
            <a:off x="5181600" y="5181600"/>
            <a:ext cx="381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74" name="Line 26"/>
          <p:cNvSpPr>
            <a:spLocks noChangeShapeType="1"/>
          </p:cNvSpPr>
          <p:nvPr/>
        </p:nvSpPr>
        <p:spPr bwMode="auto">
          <a:xfrm flipH="1">
            <a:off x="3124200" y="3657600"/>
            <a:ext cx="381000" cy="1524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75" name="Line 27"/>
          <p:cNvSpPr>
            <a:spLocks noChangeShapeType="1"/>
          </p:cNvSpPr>
          <p:nvPr/>
        </p:nvSpPr>
        <p:spPr bwMode="auto">
          <a:xfrm flipV="1">
            <a:off x="3581400" y="3657600"/>
            <a:ext cx="1524000" cy="11430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76" name="Rectangle 28"/>
          <p:cNvSpPr>
            <a:spLocks noChangeArrowheads="1"/>
          </p:cNvSpPr>
          <p:nvPr/>
        </p:nvSpPr>
        <p:spPr bwMode="auto">
          <a:xfrm>
            <a:off x="4894263" y="3276600"/>
            <a:ext cx="515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00099"/>
                </a:solidFill>
                <a:latin typeface="Times" pitchFamily="18" charset="0"/>
              </a:rPr>
              <a:t>v</a:t>
            </a:r>
            <a:r>
              <a:rPr lang="en-US" altLang="en-US" sz="2400">
                <a:solidFill>
                  <a:srgbClr val="000099"/>
                </a:solidFill>
                <a:latin typeface="Times New Roman" pitchFamily="18" charset="0"/>
              </a:rPr>
              <a:t>"'</a:t>
            </a:r>
          </a:p>
        </p:txBody>
      </p:sp>
      <p:sp>
        <p:nvSpPr>
          <p:cNvPr id="488477" name="Line 29"/>
          <p:cNvSpPr>
            <a:spLocks noChangeShapeType="1"/>
          </p:cNvSpPr>
          <p:nvPr/>
        </p:nvSpPr>
        <p:spPr bwMode="auto">
          <a:xfrm flipV="1">
            <a:off x="3581400" y="4648200"/>
            <a:ext cx="2209800" cy="1524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78" name="AutoShape 30"/>
          <p:cNvSpPr>
            <a:spLocks noChangeArrowheads="1"/>
          </p:cNvSpPr>
          <p:nvPr/>
        </p:nvSpPr>
        <p:spPr bwMode="auto">
          <a:xfrm rot="19515245" flipV="1">
            <a:off x="2514600" y="3276600"/>
            <a:ext cx="533400" cy="609600"/>
          </a:xfrm>
          <a:prstGeom prst="curvedRightArrow">
            <a:avLst>
              <a:gd name="adj1" fmla="val 22857"/>
              <a:gd name="adj2" fmla="val 45714"/>
              <a:gd name="adj3" fmla="val 33333"/>
            </a:avLst>
          </a:prstGeom>
          <a:solidFill>
            <a:srgbClr val="000099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79" name="Text Box 31"/>
          <p:cNvSpPr txBox="1">
            <a:spLocks noChangeArrowheads="1"/>
          </p:cNvSpPr>
          <p:nvPr/>
        </p:nvSpPr>
        <p:spPr bwMode="auto">
          <a:xfrm>
            <a:off x="2070100" y="3352800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i="1">
                <a:solidFill>
                  <a:srgbClr val="000099"/>
                </a:solidFill>
                <a:latin typeface="Symbol" pitchFamily="18" charset="2"/>
                <a:sym typeface="Symbol" pitchFamily="18" charset="2"/>
              </a:rPr>
              <a:t></a:t>
            </a:r>
            <a:endParaRPr lang="en-US" altLang="en-US" sz="2400">
              <a:solidFill>
                <a:srgbClr val="000099"/>
              </a:solidFill>
              <a:latin typeface="Symbol" pitchFamily="18" charset="2"/>
              <a:sym typeface="Symbol" pitchFamily="18" charset="2"/>
            </a:endParaRPr>
          </a:p>
        </p:txBody>
      </p:sp>
      <p:sp>
        <p:nvSpPr>
          <p:cNvPr id="488480" name="Rectangle 32"/>
          <p:cNvSpPr>
            <a:spLocks noChangeArrowheads="1"/>
          </p:cNvSpPr>
          <p:nvPr/>
        </p:nvSpPr>
        <p:spPr bwMode="auto">
          <a:xfrm>
            <a:off x="5715000" y="4419600"/>
            <a:ext cx="512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00099"/>
                </a:solidFill>
                <a:latin typeface="Times" pitchFamily="18" charset="0"/>
              </a:rPr>
              <a:t>u"'</a:t>
            </a:r>
            <a:endParaRPr lang="en-US" altLang="en-US" sz="2400">
              <a:solidFill>
                <a:srgbClr val="008000"/>
              </a:solidFill>
              <a:latin typeface="Times" pitchFamily="18" charset="0"/>
            </a:endParaRPr>
          </a:p>
        </p:txBody>
      </p:sp>
      <p:sp>
        <p:nvSpPr>
          <p:cNvPr id="488481" name="Rectangle 33"/>
          <p:cNvSpPr>
            <a:spLocks noChangeArrowheads="1"/>
          </p:cNvSpPr>
          <p:nvPr/>
        </p:nvSpPr>
        <p:spPr bwMode="auto">
          <a:xfrm>
            <a:off x="1377950" y="2641600"/>
            <a:ext cx="75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00099"/>
                </a:solidFill>
                <a:latin typeface="Times New Roman" pitchFamily="18" charset="0"/>
              </a:rPr>
              <a:t>w"'</a:t>
            </a:r>
            <a:r>
              <a:rPr lang="en-US" altLang="en-US" sz="2400">
                <a:solidFill>
                  <a:srgbClr val="000099"/>
                </a:solidFill>
                <a:latin typeface="Times" pitchFamily="18" charset="0"/>
              </a:rPr>
              <a:t>=</a:t>
            </a:r>
          </a:p>
        </p:txBody>
      </p:sp>
      <p:sp>
        <p:nvSpPr>
          <p:cNvPr id="488482" name="Line 34"/>
          <p:cNvSpPr>
            <a:spLocks noChangeShapeType="1"/>
          </p:cNvSpPr>
          <p:nvPr/>
        </p:nvSpPr>
        <p:spPr bwMode="auto">
          <a:xfrm flipH="1" flipV="1">
            <a:off x="4876800" y="3886200"/>
            <a:ext cx="228600" cy="2286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83" name="Line 35"/>
          <p:cNvSpPr>
            <a:spLocks noChangeShapeType="1"/>
          </p:cNvSpPr>
          <p:nvPr/>
        </p:nvSpPr>
        <p:spPr bwMode="auto">
          <a:xfrm flipH="1" flipV="1">
            <a:off x="5181600" y="4800600"/>
            <a:ext cx="304800" cy="2286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84" name="Line 36"/>
          <p:cNvSpPr>
            <a:spLocks noChangeShapeType="1"/>
          </p:cNvSpPr>
          <p:nvPr/>
        </p:nvSpPr>
        <p:spPr bwMode="auto">
          <a:xfrm flipH="1" flipV="1">
            <a:off x="2438400" y="2895600"/>
            <a:ext cx="1143000" cy="19050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85" name="Text Box 37"/>
          <p:cNvSpPr txBox="1">
            <a:spLocks noChangeArrowheads="1"/>
          </p:cNvSpPr>
          <p:nvPr/>
        </p:nvSpPr>
        <p:spPr bwMode="auto">
          <a:xfrm>
            <a:off x="441325" y="5165725"/>
            <a:ext cx="3292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latin typeface="Times" pitchFamily="18" charset="0"/>
              </a:rPr>
              <a:t>Note the opposite (clockwise) sense of the third rotation, </a:t>
            </a:r>
            <a:r>
              <a:rPr lang="en-US" altLang="en-US" sz="2400" i="1">
                <a:latin typeface="Symbol" pitchFamily="18" charset="2"/>
              </a:rPr>
              <a:t>f</a:t>
            </a:r>
            <a:r>
              <a:rPr lang="en-US" altLang="en-US" sz="2400">
                <a:latin typeface="Times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84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8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8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8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8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8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8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8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8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88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88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88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88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88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88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88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88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88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8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88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8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88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8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88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88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88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88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8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8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88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88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88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88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88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8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88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88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88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88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88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8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88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88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1" grpId="0" animBg="1"/>
      <p:bldP spid="488452" grpId="0" animBg="1"/>
      <p:bldP spid="488453" grpId="0" animBg="1"/>
      <p:bldP spid="488454" grpId="0" autoUpdateAnimBg="0"/>
      <p:bldP spid="488455" grpId="0" autoUpdateAnimBg="0"/>
      <p:bldP spid="488456" grpId="0" autoUpdateAnimBg="0"/>
      <p:bldP spid="488457" grpId="0" animBg="1"/>
      <p:bldP spid="488458" grpId="0" animBg="1"/>
      <p:bldP spid="488459" grpId="0" autoUpdateAnimBg="0"/>
      <p:bldP spid="488460" grpId="0" autoUpdateAnimBg="0"/>
      <p:bldP spid="488461" grpId="0" animBg="1"/>
      <p:bldP spid="488462" grpId="0" animBg="1"/>
      <p:bldP spid="488463" grpId="0" animBg="1"/>
      <p:bldP spid="488464" grpId="0" autoUpdateAnimBg="0"/>
      <p:bldP spid="488465" grpId="0" animBg="1"/>
      <p:bldP spid="488466" grpId="0" autoUpdateAnimBg="0"/>
      <p:bldP spid="488467" grpId="0" animBg="1"/>
      <p:bldP spid="488468" grpId="0" animBg="1"/>
      <p:bldP spid="488469" grpId="0" autoUpdateAnimBg="0"/>
      <p:bldP spid="488470" grpId="0" autoUpdateAnimBg="0"/>
      <p:bldP spid="488471" grpId="0" autoUpdateAnimBg="0"/>
      <p:bldP spid="488472" grpId="0" autoUpdateAnimBg="0"/>
      <p:bldP spid="488473" grpId="0" animBg="1"/>
      <p:bldP spid="488474" grpId="0" animBg="1"/>
      <p:bldP spid="488475" grpId="0" animBg="1"/>
      <p:bldP spid="488476" grpId="0" autoUpdateAnimBg="0"/>
      <p:bldP spid="488477" grpId="0" animBg="1"/>
      <p:bldP spid="488478" grpId="0" animBg="1"/>
      <p:bldP spid="488479" grpId="0" autoUpdateAnimBg="0"/>
      <p:bldP spid="488480" grpId="0" autoUpdateAnimBg="0"/>
      <p:bldP spid="488481" grpId="0" autoUpdateAnimBg="0"/>
      <p:bldP spid="488482" grpId="0" animBg="1"/>
      <p:bldP spid="488483" grpId="0" animBg="1"/>
      <p:bldP spid="48848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US" dirty="0"/>
              <a:t>Orientation Representation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/>
              <a:t>Matrix with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Euler Angle II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386D-FCE7-4BEE-95A6-3A80FE17503A}" type="slidenum">
              <a:rPr lang="en-US"/>
              <a:pPr/>
              <a:t>36</a:t>
            </a:fld>
            <a:endParaRPr lang="en-US"/>
          </a:p>
        </p:txBody>
      </p:sp>
      <p:graphicFrame>
        <p:nvGraphicFramePr>
          <p:cNvPr id="580608" name="Object 1024"/>
          <p:cNvGraphicFramePr>
            <a:graphicFrameLocks noChangeAspect="1"/>
          </p:cNvGraphicFramePr>
          <p:nvPr/>
        </p:nvGraphicFramePr>
        <p:xfrm>
          <a:off x="914400" y="2122488"/>
          <a:ext cx="7313613" cy="347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0615" name="Equation" r:id="rId4" imgW="3213000" imgH="1523880" progId="Equation.3">
                  <p:embed/>
                </p:oleObj>
              </mc:Choice>
              <mc:Fallback>
                <p:oleObj name="Equation" r:id="rId4" imgW="3213000" imgH="152388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122488"/>
                        <a:ext cx="7313613" cy="347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9477" name="Text Box 5"/>
          <p:cNvSpPr txBox="1">
            <a:spLocks noChangeArrowheads="1"/>
          </p:cNvSpPr>
          <p:nvPr/>
        </p:nvSpPr>
        <p:spPr bwMode="auto">
          <a:xfrm>
            <a:off x="593725" y="5832475"/>
            <a:ext cx="3975768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Quiz: </a:t>
            </a:r>
            <a:r>
              <a:rPr lang="en-US" sz="2400" dirty="0">
                <a:latin typeface="Times New Roman" pitchFamily="18" charset="0"/>
              </a:rPr>
              <a:t>How to get this matrix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76200"/>
            <a:ext cx="8229600" cy="1143000"/>
          </a:xfrm>
        </p:spPr>
        <p:txBody>
          <a:bodyPr/>
          <a:lstStyle/>
          <a:p>
            <a:r>
              <a:rPr lang="en-US" dirty="0"/>
              <a:t>Orientation Representation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/>
              <a:t>Description of Roll Pitch Yaw</a:t>
            </a:r>
          </a:p>
        </p:txBody>
      </p:sp>
      <p:grpSp>
        <p:nvGrpSpPr>
          <p:cNvPr id="490500" name="Group 4"/>
          <p:cNvGrpSpPr>
            <a:grpSpLocks/>
          </p:cNvGrpSpPr>
          <p:nvPr/>
        </p:nvGrpSpPr>
        <p:grpSpPr bwMode="auto">
          <a:xfrm>
            <a:off x="2736850" y="2308225"/>
            <a:ext cx="3200400" cy="2743200"/>
            <a:chOff x="1776" y="96"/>
            <a:chExt cx="2016" cy="1728"/>
          </a:xfrm>
        </p:grpSpPr>
        <p:sp>
          <p:nvSpPr>
            <p:cNvPr id="490501" name="Line 5"/>
            <p:cNvSpPr>
              <a:spLocks noChangeShapeType="1"/>
            </p:cNvSpPr>
            <p:nvPr/>
          </p:nvSpPr>
          <p:spPr bwMode="auto">
            <a:xfrm flipV="1">
              <a:off x="2640" y="96"/>
              <a:ext cx="0" cy="1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02" name="Line 6"/>
            <p:cNvSpPr>
              <a:spLocks noChangeShapeType="1"/>
            </p:cNvSpPr>
            <p:nvPr/>
          </p:nvSpPr>
          <p:spPr bwMode="auto">
            <a:xfrm flipH="1">
              <a:off x="1776" y="1248"/>
              <a:ext cx="864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03" name="Line 7"/>
            <p:cNvSpPr>
              <a:spLocks noChangeShapeType="1"/>
            </p:cNvSpPr>
            <p:nvPr/>
          </p:nvSpPr>
          <p:spPr bwMode="auto">
            <a:xfrm>
              <a:off x="2640" y="1248"/>
              <a:ext cx="11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04" name="Freeform 8"/>
            <p:cNvSpPr>
              <a:spLocks/>
            </p:cNvSpPr>
            <p:nvPr/>
          </p:nvSpPr>
          <p:spPr bwMode="auto">
            <a:xfrm>
              <a:off x="2448" y="432"/>
              <a:ext cx="432" cy="240"/>
            </a:xfrm>
            <a:custGeom>
              <a:avLst/>
              <a:gdLst/>
              <a:ahLst/>
              <a:cxnLst>
                <a:cxn ang="0">
                  <a:pos x="240" y="48"/>
                </a:cxn>
                <a:cxn ang="0">
                  <a:pos x="48" y="192"/>
                </a:cxn>
                <a:cxn ang="0">
                  <a:pos x="0" y="384"/>
                </a:cxn>
                <a:cxn ang="0">
                  <a:pos x="48" y="576"/>
                </a:cxn>
                <a:cxn ang="0">
                  <a:pos x="240" y="768"/>
                </a:cxn>
                <a:cxn ang="0">
                  <a:pos x="528" y="864"/>
                </a:cxn>
                <a:cxn ang="0">
                  <a:pos x="816" y="816"/>
                </a:cxn>
                <a:cxn ang="0">
                  <a:pos x="1008" y="720"/>
                </a:cxn>
                <a:cxn ang="0">
                  <a:pos x="1152" y="576"/>
                </a:cxn>
                <a:cxn ang="0">
                  <a:pos x="1200" y="432"/>
                </a:cxn>
                <a:cxn ang="0">
                  <a:pos x="1200" y="192"/>
                </a:cxn>
                <a:cxn ang="0">
                  <a:pos x="960" y="48"/>
                </a:cxn>
                <a:cxn ang="0">
                  <a:pos x="720" y="0"/>
                </a:cxn>
              </a:cxnLst>
              <a:rect l="0" t="0" r="r" b="b"/>
              <a:pathLst>
                <a:path w="1240" h="872">
                  <a:moveTo>
                    <a:pt x="240" y="48"/>
                  </a:moveTo>
                  <a:cubicBezTo>
                    <a:pt x="164" y="92"/>
                    <a:pt x="88" y="136"/>
                    <a:pt x="48" y="192"/>
                  </a:cubicBezTo>
                  <a:cubicBezTo>
                    <a:pt x="8" y="248"/>
                    <a:pt x="0" y="320"/>
                    <a:pt x="0" y="384"/>
                  </a:cubicBezTo>
                  <a:cubicBezTo>
                    <a:pt x="0" y="448"/>
                    <a:pt x="8" y="512"/>
                    <a:pt x="48" y="576"/>
                  </a:cubicBezTo>
                  <a:cubicBezTo>
                    <a:pt x="88" y="640"/>
                    <a:pt x="160" y="720"/>
                    <a:pt x="240" y="768"/>
                  </a:cubicBezTo>
                  <a:cubicBezTo>
                    <a:pt x="320" y="816"/>
                    <a:pt x="432" y="856"/>
                    <a:pt x="528" y="864"/>
                  </a:cubicBezTo>
                  <a:cubicBezTo>
                    <a:pt x="624" y="872"/>
                    <a:pt x="736" y="840"/>
                    <a:pt x="816" y="816"/>
                  </a:cubicBezTo>
                  <a:cubicBezTo>
                    <a:pt x="896" y="792"/>
                    <a:pt x="952" y="760"/>
                    <a:pt x="1008" y="720"/>
                  </a:cubicBezTo>
                  <a:cubicBezTo>
                    <a:pt x="1064" y="680"/>
                    <a:pt x="1120" y="624"/>
                    <a:pt x="1152" y="576"/>
                  </a:cubicBezTo>
                  <a:cubicBezTo>
                    <a:pt x="1184" y="528"/>
                    <a:pt x="1192" y="496"/>
                    <a:pt x="1200" y="432"/>
                  </a:cubicBezTo>
                  <a:cubicBezTo>
                    <a:pt x="1208" y="368"/>
                    <a:pt x="1240" y="256"/>
                    <a:pt x="1200" y="192"/>
                  </a:cubicBezTo>
                  <a:cubicBezTo>
                    <a:pt x="1160" y="128"/>
                    <a:pt x="1040" y="80"/>
                    <a:pt x="960" y="48"/>
                  </a:cubicBezTo>
                  <a:cubicBezTo>
                    <a:pt x="880" y="16"/>
                    <a:pt x="800" y="8"/>
                    <a:pt x="72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05" name="Freeform 9"/>
            <p:cNvSpPr>
              <a:spLocks/>
            </p:cNvSpPr>
            <p:nvPr/>
          </p:nvSpPr>
          <p:spPr bwMode="auto">
            <a:xfrm rot="-5263105">
              <a:off x="2023" y="1441"/>
              <a:ext cx="432" cy="240"/>
            </a:xfrm>
            <a:custGeom>
              <a:avLst/>
              <a:gdLst/>
              <a:ahLst/>
              <a:cxnLst>
                <a:cxn ang="0">
                  <a:pos x="240" y="48"/>
                </a:cxn>
                <a:cxn ang="0">
                  <a:pos x="48" y="192"/>
                </a:cxn>
                <a:cxn ang="0">
                  <a:pos x="0" y="384"/>
                </a:cxn>
                <a:cxn ang="0">
                  <a:pos x="48" y="576"/>
                </a:cxn>
                <a:cxn ang="0">
                  <a:pos x="240" y="768"/>
                </a:cxn>
                <a:cxn ang="0">
                  <a:pos x="528" y="864"/>
                </a:cxn>
                <a:cxn ang="0">
                  <a:pos x="816" y="816"/>
                </a:cxn>
                <a:cxn ang="0">
                  <a:pos x="1008" y="720"/>
                </a:cxn>
                <a:cxn ang="0">
                  <a:pos x="1152" y="576"/>
                </a:cxn>
                <a:cxn ang="0">
                  <a:pos x="1200" y="432"/>
                </a:cxn>
                <a:cxn ang="0">
                  <a:pos x="1200" y="192"/>
                </a:cxn>
                <a:cxn ang="0">
                  <a:pos x="960" y="48"/>
                </a:cxn>
                <a:cxn ang="0">
                  <a:pos x="720" y="0"/>
                </a:cxn>
              </a:cxnLst>
              <a:rect l="0" t="0" r="r" b="b"/>
              <a:pathLst>
                <a:path w="1240" h="872">
                  <a:moveTo>
                    <a:pt x="240" y="48"/>
                  </a:moveTo>
                  <a:cubicBezTo>
                    <a:pt x="164" y="92"/>
                    <a:pt x="88" y="136"/>
                    <a:pt x="48" y="192"/>
                  </a:cubicBezTo>
                  <a:cubicBezTo>
                    <a:pt x="8" y="248"/>
                    <a:pt x="0" y="320"/>
                    <a:pt x="0" y="384"/>
                  </a:cubicBezTo>
                  <a:cubicBezTo>
                    <a:pt x="0" y="448"/>
                    <a:pt x="8" y="512"/>
                    <a:pt x="48" y="576"/>
                  </a:cubicBezTo>
                  <a:cubicBezTo>
                    <a:pt x="88" y="640"/>
                    <a:pt x="160" y="720"/>
                    <a:pt x="240" y="768"/>
                  </a:cubicBezTo>
                  <a:cubicBezTo>
                    <a:pt x="320" y="816"/>
                    <a:pt x="432" y="856"/>
                    <a:pt x="528" y="864"/>
                  </a:cubicBezTo>
                  <a:cubicBezTo>
                    <a:pt x="624" y="872"/>
                    <a:pt x="736" y="840"/>
                    <a:pt x="816" y="816"/>
                  </a:cubicBezTo>
                  <a:cubicBezTo>
                    <a:pt x="896" y="792"/>
                    <a:pt x="952" y="760"/>
                    <a:pt x="1008" y="720"/>
                  </a:cubicBezTo>
                  <a:cubicBezTo>
                    <a:pt x="1064" y="680"/>
                    <a:pt x="1120" y="624"/>
                    <a:pt x="1152" y="576"/>
                  </a:cubicBezTo>
                  <a:cubicBezTo>
                    <a:pt x="1184" y="528"/>
                    <a:pt x="1192" y="496"/>
                    <a:pt x="1200" y="432"/>
                  </a:cubicBezTo>
                  <a:cubicBezTo>
                    <a:pt x="1208" y="368"/>
                    <a:pt x="1240" y="256"/>
                    <a:pt x="1200" y="192"/>
                  </a:cubicBezTo>
                  <a:cubicBezTo>
                    <a:pt x="1160" y="128"/>
                    <a:pt x="1040" y="80"/>
                    <a:pt x="960" y="48"/>
                  </a:cubicBezTo>
                  <a:cubicBezTo>
                    <a:pt x="880" y="16"/>
                    <a:pt x="800" y="8"/>
                    <a:pt x="72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0506" name="Freeform 10"/>
            <p:cNvSpPr>
              <a:spLocks/>
            </p:cNvSpPr>
            <p:nvPr/>
          </p:nvSpPr>
          <p:spPr bwMode="auto">
            <a:xfrm rot="-15846445">
              <a:off x="3076" y="1138"/>
              <a:ext cx="432" cy="240"/>
            </a:xfrm>
            <a:custGeom>
              <a:avLst/>
              <a:gdLst/>
              <a:ahLst/>
              <a:cxnLst>
                <a:cxn ang="0">
                  <a:pos x="240" y="48"/>
                </a:cxn>
                <a:cxn ang="0">
                  <a:pos x="48" y="192"/>
                </a:cxn>
                <a:cxn ang="0">
                  <a:pos x="0" y="384"/>
                </a:cxn>
                <a:cxn ang="0">
                  <a:pos x="48" y="576"/>
                </a:cxn>
                <a:cxn ang="0">
                  <a:pos x="240" y="768"/>
                </a:cxn>
                <a:cxn ang="0">
                  <a:pos x="528" y="864"/>
                </a:cxn>
                <a:cxn ang="0">
                  <a:pos x="816" y="816"/>
                </a:cxn>
                <a:cxn ang="0">
                  <a:pos x="1008" y="720"/>
                </a:cxn>
                <a:cxn ang="0">
                  <a:pos x="1152" y="576"/>
                </a:cxn>
                <a:cxn ang="0">
                  <a:pos x="1200" y="432"/>
                </a:cxn>
                <a:cxn ang="0">
                  <a:pos x="1200" y="192"/>
                </a:cxn>
                <a:cxn ang="0">
                  <a:pos x="960" y="48"/>
                </a:cxn>
                <a:cxn ang="0">
                  <a:pos x="720" y="0"/>
                </a:cxn>
              </a:cxnLst>
              <a:rect l="0" t="0" r="r" b="b"/>
              <a:pathLst>
                <a:path w="1240" h="872">
                  <a:moveTo>
                    <a:pt x="240" y="48"/>
                  </a:moveTo>
                  <a:cubicBezTo>
                    <a:pt x="164" y="92"/>
                    <a:pt x="88" y="136"/>
                    <a:pt x="48" y="192"/>
                  </a:cubicBezTo>
                  <a:cubicBezTo>
                    <a:pt x="8" y="248"/>
                    <a:pt x="0" y="320"/>
                    <a:pt x="0" y="384"/>
                  </a:cubicBezTo>
                  <a:cubicBezTo>
                    <a:pt x="0" y="448"/>
                    <a:pt x="8" y="512"/>
                    <a:pt x="48" y="576"/>
                  </a:cubicBezTo>
                  <a:cubicBezTo>
                    <a:pt x="88" y="640"/>
                    <a:pt x="160" y="720"/>
                    <a:pt x="240" y="768"/>
                  </a:cubicBezTo>
                  <a:cubicBezTo>
                    <a:pt x="320" y="816"/>
                    <a:pt x="432" y="856"/>
                    <a:pt x="528" y="864"/>
                  </a:cubicBezTo>
                  <a:cubicBezTo>
                    <a:pt x="624" y="872"/>
                    <a:pt x="736" y="840"/>
                    <a:pt x="816" y="816"/>
                  </a:cubicBezTo>
                  <a:cubicBezTo>
                    <a:pt x="896" y="792"/>
                    <a:pt x="952" y="760"/>
                    <a:pt x="1008" y="720"/>
                  </a:cubicBezTo>
                  <a:cubicBezTo>
                    <a:pt x="1064" y="680"/>
                    <a:pt x="1120" y="624"/>
                    <a:pt x="1152" y="576"/>
                  </a:cubicBezTo>
                  <a:cubicBezTo>
                    <a:pt x="1184" y="528"/>
                    <a:pt x="1192" y="496"/>
                    <a:pt x="1200" y="432"/>
                  </a:cubicBezTo>
                  <a:cubicBezTo>
                    <a:pt x="1208" y="368"/>
                    <a:pt x="1240" y="256"/>
                    <a:pt x="1200" y="192"/>
                  </a:cubicBezTo>
                  <a:cubicBezTo>
                    <a:pt x="1160" y="128"/>
                    <a:pt x="1040" y="80"/>
                    <a:pt x="960" y="48"/>
                  </a:cubicBezTo>
                  <a:cubicBezTo>
                    <a:pt x="880" y="16"/>
                    <a:pt x="800" y="8"/>
                    <a:pt x="72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0507" name="Text Box 11"/>
          <p:cNvSpPr txBox="1">
            <a:spLocks noChangeArrowheads="1"/>
          </p:cNvSpPr>
          <p:nvPr/>
        </p:nvSpPr>
        <p:spPr bwMode="auto">
          <a:xfrm>
            <a:off x="2286000" y="48863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Times New Roman" pitchFamily="18" charset="0"/>
              </a:rPr>
              <a:t>X</a:t>
            </a:r>
          </a:p>
        </p:txBody>
      </p:sp>
      <p:sp>
        <p:nvSpPr>
          <p:cNvPr id="490508" name="Text Box 12"/>
          <p:cNvSpPr txBox="1">
            <a:spLocks noChangeArrowheads="1"/>
          </p:cNvSpPr>
          <p:nvPr/>
        </p:nvSpPr>
        <p:spPr bwMode="auto">
          <a:xfrm>
            <a:off x="5921375" y="38957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Times New Roman" pitchFamily="18" charset="0"/>
              </a:rPr>
              <a:t>Y</a:t>
            </a:r>
          </a:p>
        </p:txBody>
      </p:sp>
      <p:sp>
        <p:nvSpPr>
          <p:cNvPr id="490509" name="Text Box 13"/>
          <p:cNvSpPr txBox="1">
            <a:spLocks noChangeArrowheads="1"/>
          </p:cNvSpPr>
          <p:nvPr/>
        </p:nvSpPr>
        <p:spPr bwMode="auto">
          <a:xfrm>
            <a:off x="3927475" y="1828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Times New Roman" pitchFamily="18" charset="0"/>
              </a:rPr>
              <a:t>Z</a:t>
            </a:r>
          </a:p>
        </p:txBody>
      </p:sp>
      <p:sp>
        <p:nvSpPr>
          <p:cNvPr id="490510" name="Text Box 14"/>
          <p:cNvSpPr txBox="1">
            <a:spLocks noChangeArrowheads="1"/>
          </p:cNvSpPr>
          <p:nvPr/>
        </p:nvSpPr>
        <p:spPr bwMode="auto">
          <a:xfrm>
            <a:off x="2720975" y="37973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581632" name="Object 1024"/>
          <p:cNvGraphicFramePr>
            <a:graphicFrameLocks noChangeAspect="1"/>
          </p:cNvGraphicFramePr>
          <p:nvPr/>
        </p:nvGraphicFramePr>
        <p:xfrm>
          <a:off x="2905125" y="4105275"/>
          <a:ext cx="34925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653" name="Equation" r:id="rId4" imgW="139680" imgH="164880" progId="Equation.3">
                  <p:embed/>
                </p:oleObj>
              </mc:Choice>
              <mc:Fallback>
                <p:oleObj name="Equation" r:id="rId4" imgW="139680" imgH="16488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5" y="4105275"/>
                        <a:ext cx="34925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1633" name="Object 1025"/>
          <p:cNvGraphicFramePr>
            <a:graphicFrameLocks noChangeAspect="1"/>
          </p:cNvGraphicFramePr>
          <p:nvPr/>
        </p:nvGraphicFramePr>
        <p:xfrm>
          <a:off x="5403850" y="4322763"/>
          <a:ext cx="3317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654" name="Equation" r:id="rId6" imgW="126720" imgH="177480" progId="Equation.3">
                  <p:embed/>
                </p:oleObj>
              </mc:Choice>
              <mc:Fallback>
                <p:oleObj name="Equation" r:id="rId6" imgW="126720" imgH="177480" progId="Equation.3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3850" y="4322763"/>
                        <a:ext cx="331788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1634" name="Object 1026"/>
          <p:cNvGraphicFramePr>
            <a:graphicFrameLocks noChangeAspect="1"/>
          </p:cNvGraphicFramePr>
          <p:nvPr/>
        </p:nvGraphicFramePr>
        <p:xfrm>
          <a:off x="4357688" y="2338388"/>
          <a:ext cx="41433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1655" name="Equation" r:id="rId8" imgW="126720" imgH="203040" progId="Equation.3">
                  <p:embed/>
                </p:oleObj>
              </mc:Choice>
              <mc:Fallback>
                <p:oleObj name="Equation" r:id="rId8" imgW="126720" imgH="203040" progId="Equation.3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2338388"/>
                        <a:ext cx="414337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0514" name="Rectangle 18"/>
          <p:cNvSpPr>
            <a:spLocks noChangeArrowheads="1"/>
          </p:cNvSpPr>
          <p:nvPr/>
        </p:nvSpPr>
        <p:spPr bwMode="auto">
          <a:xfrm>
            <a:off x="533400" y="5715000"/>
            <a:ext cx="4751622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Quiz: </a:t>
            </a:r>
            <a:r>
              <a:rPr lang="en-US" sz="2400" dirty="0"/>
              <a:t>How to get rotation matrix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66E8A-B1DA-4259-9BBF-B3BFE6EC9E6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341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600200"/>
          </a:xfrm>
          <a:noFill/>
          <a:ln/>
        </p:spPr>
        <p:txBody>
          <a:bodyPr/>
          <a:lstStyle/>
          <a:p>
            <a:r>
              <a:rPr lang="en-US" sz="4000">
                <a:solidFill>
                  <a:srgbClr val="000099"/>
                </a:solidFill>
              </a:rPr>
              <a:t>Kinematics of Robot Manipulator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352800"/>
            <a:ext cx="7086600" cy="2667000"/>
          </a:xfrm>
        </p:spPr>
        <p:txBody>
          <a:bodyPr/>
          <a:lstStyle/>
          <a:p>
            <a:r>
              <a:rPr lang="en-US" sz="2800"/>
              <a:t>Jizhong Xiao</a:t>
            </a:r>
          </a:p>
          <a:p>
            <a:r>
              <a:rPr lang="en-US" sz="2800"/>
              <a:t>Department of Electrical Engineering</a:t>
            </a:r>
          </a:p>
          <a:p>
            <a:r>
              <a:rPr lang="en-US" sz="2800"/>
              <a:t>City College of New York</a:t>
            </a:r>
          </a:p>
          <a:p>
            <a:r>
              <a:rPr lang="en-US" sz="2800"/>
              <a:t>jxiao@ccny.cuny.edu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C1F29-90B2-436E-8258-088135055572}" type="slidenum">
              <a:rPr lang="en-US"/>
              <a:pPr/>
              <a:t>39</a:t>
            </a:fld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14400" y="304800"/>
            <a:ext cx="693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400">
                <a:solidFill>
                  <a:srgbClr val="000099"/>
                </a:solidFill>
              </a:rPr>
              <a:t>Introduction to ROBOTICS</a:t>
            </a:r>
            <a:r>
              <a:rPr lang="en-US" sz="3600"/>
              <a:t> </a:t>
            </a:r>
            <a:endParaRPr lang="en-US" sz="36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11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 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rotational link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8A40-903C-4899-AD8B-5C7C92E9FC1A}" type="slidenum">
              <a:rPr lang="en-US"/>
              <a:pPr/>
              <a:t>4</a:t>
            </a:fld>
            <a:endParaRPr lang="en-US"/>
          </a:p>
        </p:txBody>
      </p:sp>
      <p:sp>
        <p:nvSpPr>
          <p:cNvPr id="458755" name="Line 3"/>
          <p:cNvSpPr>
            <a:spLocks noChangeShapeType="1"/>
          </p:cNvSpPr>
          <p:nvPr/>
        </p:nvSpPr>
        <p:spPr bwMode="auto">
          <a:xfrm>
            <a:off x="6248400" y="4343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8756" name="Line 4"/>
          <p:cNvSpPr>
            <a:spLocks noChangeShapeType="1"/>
          </p:cNvSpPr>
          <p:nvPr/>
        </p:nvSpPr>
        <p:spPr bwMode="auto">
          <a:xfrm flipV="1">
            <a:off x="6248400" y="21336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8757" name="Line 5"/>
          <p:cNvSpPr>
            <a:spLocks noChangeShapeType="1"/>
          </p:cNvSpPr>
          <p:nvPr/>
        </p:nvSpPr>
        <p:spPr bwMode="auto">
          <a:xfrm flipV="1">
            <a:off x="6248400" y="3124200"/>
            <a:ext cx="1600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8758" name="Line 6"/>
          <p:cNvSpPr>
            <a:spLocks noChangeShapeType="1"/>
          </p:cNvSpPr>
          <p:nvPr/>
        </p:nvSpPr>
        <p:spPr bwMode="auto">
          <a:xfrm flipV="1">
            <a:off x="7848600" y="2819400"/>
            <a:ext cx="381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8759" name="Line 7"/>
          <p:cNvSpPr>
            <a:spLocks noChangeShapeType="1"/>
          </p:cNvSpPr>
          <p:nvPr/>
        </p:nvSpPr>
        <p:spPr bwMode="auto">
          <a:xfrm flipH="1" flipV="1">
            <a:off x="7543800" y="26670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58760" name="Object 8"/>
          <p:cNvGraphicFramePr>
            <a:graphicFrameLocks noChangeAspect="1"/>
          </p:cNvGraphicFramePr>
          <p:nvPr/>
        </p:nvGraphicFramePr>
        <p:xfrm>
          <a:off x="8153400" y="4343400"/>
          <a:ext cx="42227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809" name="Equation" r:id="rId4" imgW="164880" imgH="228600" progId="Equation.3">
                  <p:embed/>
                </p:oleObj>
              </mc:Choice>
              <mc:Fallback>
                <p:oleObj name="Equation" r:id="rId4" imgW="16488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4343400"/>
                        <a:ext cx="422275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61" name="Object 9"/>
          <p:cNvGraphicFramePr>
            <a:graphicFrameLocks noChangeAspect="1"/>
          </p:cNvGraphicFramePr>
          <p:nvPr/>
        </p:nvGraphicFramePr>
        <p:xfrm>
          <a:off x="6308725" y="1905000"/>
          <a:ext cx="455613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810" name="Equation" r:id="rId6" imgW="177480" imgH="228600" progId="Equation.3">
                  <p:embed/>
                </p:oleObj>
              </mc:Choice>
              <mc:Fallback>
                <p:oleObj name="Equation" r:id="rId6" imgW="17748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8725" y="1905000"/>
                        <a:ext cx="455613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62" name="Object 10"/>
          <p:cNvGraphicFramePr>
            <a:graphicFrameLocks noChangeAspect="1"/>
          </p:cNvGraphicFramePr>
          <p:nvPr/>
        </p:nvGraphicFramePr>
        <p:xfrm>
          <a:off x="8169275" y="2606675"/>
          <a:ext cx="388938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811" name="Equation" r:id="rId8" imgW="152280" imgH="215640" progId="Equation.3">
                  <p:embed/>
                </p:oleObj>
              </mc:Choice>
              <mc:Fallback>
                <p:oleObj name="Equation" r:id="rId8" imgW="15228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9275" y="2606675"/>
                        <a:ext cx="388938" cy="5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63" name="Object 11"/>
          <p:cNvGraphicFramePr>
            <a:graphicFrameLocks noChangeAspect="1"/>
          </p:cNvGraphicFramePr>
          <p:nvPr/>
        </p:nvGraphicFramePr>
        <p:xfrm>
          <a:off x="7273925" y="2133600"/>
          <a:ext cx="42227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812" name="Equation" r:id="rId10" imgW="164880" imgH="215640" progId="Equation.3">
                  <p:embed/>
                </p:oleObj>
              </mc:Choice>
              <mc:Fallback>
                <p:oleObj name="Equation" r:id="rId10" imgW="16488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3925" y="2133600"/>
                        <a:ext cx="422275" cy="5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64" name="Object 12"/>
          <p:cNvGraphicFramePr>
            <a:graphicFrameLocks noChangeAspect="1"/>
          </p:cNvGraphicFramePr>
          <p:nvPr/>
        </p:nvGraphicFramePr>
        <p:xfrm>
          <a:off x="914400" y="1752600"/>
          <a:ext cx="3221038" cy="349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813" name="Equation" r:id="rId12" imgW="1257120" imgH="1371600" progId="Equation.3">
                  <p:embed/>
                </p:oleObj>
              </mc:Choice>
              <mc:Fallback>
                <p:oleObj name="Equation" r:id="rId12" imgW="1257120" imgH="1371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3221038" cy="349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65" name="Object 13"/>
          <p:cNvGraphicFramePr>
            <a:graphicFrameLocks noChangeAspect="1"/>
          </p:cNvGraphicFramePr>
          <p:nvPr/>
        </p:nvGraphicFramePr>
        <p:xfrm>
          <a:off x="6553200" y="3967163"/>
          <a:ext cx="325438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814" name="Equation" r:id="rId14" imgW="126720" imgH="177480" progId="Equation.3">
                  <p:embed/>
                </p:oleObj>
              </mc:Choice>
              <mc:Fallback>
                <p:oleObj name="Equation" r:id="rId14" imgW="126720" imgH="177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967163"/>
                        <a:ext cx="325438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66" name="Object 14"/>
          <p:cNvGraphicFramePr>
            <a:graphicFrameLocks noChangeAspect="1"/>
          </p:cNvGraphicFramePr>
          <p:nvPr/>
        </p:nvGraphicFramePr>
        <p:xfrm>
          <a:off x="7011988" y="3276600"/>
          <a:ext cx="227012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815" name="Equation" r:id="rId16" imgW="88560" imgH="177480" progId="Equation.3">
                  <p:embed/>
                </p:oleObj>
              </mc:Choice>
              <mc:Fallback>
                <p:oleObj name="Equation" r:id="rId16" imgW="88560" imgH="177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1988" y="3276600"/>
                        <a:ext cx="227012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838200" y="1676400"/>
            <a:ext cx="3352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4114800"/>
            <a:ext cx="3352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Robot Reference Frames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9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World </a:t>
            </a:r>
            <a:r>
              <a:rPr lang="en-US" dirty="0"/>
              <a:t>frame</a:t>
            </a:r>
          </a:p>
          <a:p>
            <a:pPr lvl="1"/>
            <a:r>
              <a:rPr lang="en-US" dirty="0"/>
              <a:t>Joint frame</a:t>
            </a:r>
          </a:p>
          <a:p>
            <a:pPr lvl="1"/>
            <a:r>
              <a:rPr lang="en-US" dirty="0"/>
              <a:t>Tool frame</a:t>
            </a:r>
          </a:p>
        </p:txBody>
      </p:sp>
      <p:sp>
        <p:nvSpPr>
          <p:cNvPr id="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FA4C-D4EE-4ED2-862A-454FA66EA987}" type="slidenum">
              <a:rPr lang="en-US"/>
              <a:pPr/>
              <a:t>5</a:t>
            </a:fld>
            <a:endParaRPr lang="en-US"/>
          </a:p>
        </p:txBody>
      </p:sp>
      <p:graphicFrame>
        <p:nvGraphicFramePr>
          <p:cNvPr id="499716" name="Object 4"/>
          <p:cNvGraphicFramePr>
            <a:graphicFrameLocks noChangeAspect="1"/>
          </p:cNvGraphicFramePr>
          <p:nvPr/>
        </p:nvGraphicFramePr>
        <p:xfrm>
          <a:off x="4191000" y="2895600"/>
          <a:ext cx="2633663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800" name="VISIO" r:id="rId4" imgW="5817600" imgH="5926320" progId="Visio.Drawing.5">
                  <p:embed/>
                </p:oleObj>
              </mc:Choice>
              <mc:Fallback>
                <p:oleObj name="VISIO" r:id="rId4" imgW="5817600" imgH="5926320" progId="Visio.Drawing.5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895600"/>
                        <a:ext cx="2633663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9718" name="Line 6"/>
          <p:cNvSpPr>
            <a:spLocks noChangeShapeType="1"/>
          </p:cNvSpPr>
          <p:nvPr/>
        </p:nvSpPr>
        <p:spPr bwMode="auto">
          <a:xfrm>
            <a:off x="5791200" y="3200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9719" name="Line 7"/>
          <p:cNvSpPr>
            <a:spLocks noChangeShapeType="1"/>
          </p:cNvSpPr>
          <p:nvPr/>
        </p:nvSpPr>
        <p:spPr bwMode="auto">
          <a:xfrm flipV="1">
            <a:off x="5791200" y="2971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9720" name="Line 8"/>
          <p:cNvSpPr>
            <a:spLocks noChangeShapeType="1"/>
          </p:cNvSpPr>
          <p:nvPr/>
        </p:nvSpPr>
        <p:spPr bwMode="auto">
          <a:xfrm flipH="1" flipV="1">
            <a:off x="5715000" y="27432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99724" name="Group 12"/>
          <p:cNvGrpSpPr>
            <a:grpSpLocks/>
          </p:cNvGrpSpPr>
          <p:nvPr/>
        </p:nvGrpSpPr>
        <p:grpSpPr bwMode="auto">
          <a:xfrm>
            <a:off x="4405313" y="3060700"/>
            <a:ext cx="1081087" cy="1130300"/>
            <a:chOff x="4848" y="872"/>
            <a:chExt cx="681" cy="712"/>
          </a:xfrm>
        </p:grpSpPr>
        <p:sp>
          <p:nvSpPr>
            <p:cNvPr id="499725" name="Line 13"/>
            <p:cNvSpPr>
              <a:spLocks noChangeShapeType="1"/>
            </p:cNvSpPr>
            <p:nvPr/>
          </p:nvSpPr>
          <p:spPr bwMode="auto">
            <a:xfrm>
              <a:off x="4992" y="1296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9726" name="Line 14"/>
            <p:cNvSpPr>
              <a:spLocks noChangeShapeType="1"/>
            </p:cNvSpPr>
            <p:nvPr/>
          </p:nvSpPr>
          <p:spPr bwMode="auto">
            <a:xfrm flipV="1">
              <a:off x="4992" y="115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9727" name="Line 15"/>
            <p:cNvSpPr>
              <a:spLocks noChangeShapeType="1"/>
            </p:cNvSpPr>
            <p:nvPr/>
          </p:nvSpPr>
          <p:spPr bwMode="auto">
            <a:xfrm flipH="1" flipV="1">
              <a:off x="4944" y="1008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99728" name="Object 16"/>
            <p:cNvGraphicFramePr>
              <a:graphicFrameLocks noChangeAspect="1"/>
            </p:cNvGraphicFramePr>
            <p:nvPr/>
          </p:nvGraphicFramePr>
          <p:xfrm>
            <a:off x="5280" y="1393"/>
            <a:ext cx="19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9801" name="Equation" r:id="rId6" imgW="126720" imgH="139680" progId="Equation.3">
                    <p:embed/>
                  </p:oleObj>
                </mc:Choice>
                <mc:Fallback>
                  <p:oleObj name="Equation" r:id="rId6" imgW="126720" imgH="139680" progId="Equation.3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0" y="1393"/>
                          <a:ext cx="19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9729" name="Object 17"/>
            <p:cNvGraphicFramePr>
              <a:graphicFrameLocks noChangeAspect="1"/>
            </p:cNvGraphicFramePr>
            <p:nvPr/>
          </p:nvGraphicFramePr>
          <p:xfrm>
            <a:off x="5319" y="1039"/>
            <a:ext cx="210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9802" name="Equation" r:id="rId8" imgW="139680" imgH="164880" progId="Equation.3">
                    <p:embed/>
                  </p:oleObj>
                </mc:Choice>
                <mc:Fallback>
                  <p:oleObj name="Equation" r:id="rId8" imgW="139680" imgH="164880" progId="Equation.3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9" y="1039"/>
                          <a:ext cx="210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9730" name="Object 18"/>
            <p:cNvGraphicFramePr>
              <a:graphicFrameLocks noChangeAspect="1"/>
            </p:cNvGraphicFramePr>
            <p:nvPr/>
          </p:nvGraphicFramePr>
          <p:xfrm>
            <a:off x="4848" y="872"/>
            <a:ext cx="192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9803" name="Equation" r:id="rId10" imgW="126720" imgH="126720" progId="Equation.3">
                    <p:embed/>
                  </p:oleObj>
                </mc:Choice>
                <mc:Fallback>
                  <p:oleObj name="Equation" r:id="rId10" imgW="126720" imgH="126720" progId="Equation.3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8" y="872"/>
                          <a:ext cx="192" cy="1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99738" name="Group 26"/>
          <p:cNvGrpSpPr>
            <a:grpSpLocks/>
          </p:cNvGrpSpPr>
          <p:nvPr/>
        </p:nvGrpSpPr>
        <p:grpSpPr bwMode="auto">
          <a:xfrm>
            <a:off x="4648200" y="4038600"/>
            <a:ext cx="1524000" cy="1371600"/>
            <a:chOff x="672" y="1632"/>
            <a:chExt cx="1920" cy="1728"/>
          </a:xfrm>
        </p:grpSpPr>
        <p:sp>
          <p:nvSpPr>
            <p:cNvPr id="499739" name="Line 27"/>
            <p:cNvSpPr>
              <a:spLocks noChangeShapeType="1"/>
            </p:cNvSpPr>
            <p:nvPr/>
          </p:nvSpPr>
          <p:spPr bwMode="auto">
            <a:xfrm flipV="1">
              <a:off x="672" y="2304"/>
              <a:ext cx="1248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9740" name="Line 28"/>
            <p:cNvSpPr>
              <a:spLocks noChangeShapeType="1"/>
            </p:cNvSpPr>
            <p:nvPr/>
          </p:nvSpPr>
          <p:spPr bwMode="auto">
            <a:xfrm>
              <a:off x="672" y="3360"/>
              <a:ext cx="19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9741" name="Line 29"/>
            <p:cNvSpPr>
              <a:spLocks noChangeShapeType="1"/>
            </p:cNvSpPr>
            <p:nvPr/>
          </p:nvSpPr>
          <p:spPr bwMode="auto">
            <a:xfrm flipV="1">
              <a:off x="672" y="1632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499742" name="Object 30"/>
          <p:cNvGraphicFramePr>
            <a:graphicFrameLocks noChangeAspect="1"/>
          </p:cNvGraphicFramePr>
          <p:nvPr/>
        </p:nvGraphicFramePr>
        <p:xfrm>
          <a:off x="6172200" y="5334000"/>
          <a:ext cx="3048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804" name="Equation" r:id="rId12" imgW="126720" imgH="139680" progId="Equation.3">
                  <p:embed/>
                </p:oleObj>
              </mc:Choice>
              <mc:Fallback>
                <p:oleObj name="Equation" r:id="rId12" imgW="126720" imgH="13968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334000"/>
                        <a:ext cx="304800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43" name="Object 31"/>
          <p:cNvGraphicFramePr>
            <a:graphicFrameLocks noChangeAspect="1"/>
          </p:cNvGraphicFramePr>
          <p:nvPr/>
        </p:nvGraphicFramePr>
        <p:xfrm>
          <a:off x="4495800" y="3746500"/>
          <a:ext cx="3048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805" name="Equation" r:id="rId14" imgW="126720" imgH="126720" progId="Equation.3">
                  <p:embed/>
                </p:oleObj>
              </mc:Choice>
              <mc:Fallback>
                <p:oleObj name="Equation" r:id="rId14" imgW="126720" imgH="12672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746500"/>
                        <a:ext cx="304800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44" name="Object 32"/>
          <p:cNvGraphicFramePr>
            <a:graphicFrameLocks noChangeAspect="1"/>
          </p:cNvGraphicFramePr>
          <p:nvPr/>
        </p:nvGraphicFramePr>
        <p:xfrm>
          <a:off x="5715000" y="4419600"/>
          <a:ext cx="3349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806" name="Equation" r:id="rId16" imgW="139680" imgH="164880" progId="Equation.3">
                  <p:embed/>
                </p:oleObj>
              </mc:Choice>
              <mc:Fallback>
                <p:oleObj name="Equation" r:id="rId16" imgW="139680" imgH="16488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419600"/>
                        <a:ext cx="334963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9745" name="Group 33"/>
          <p:cNvGrpSpPr>
            <a:grpSpLocks/>
          </p:cNvGrpSpPr>
          <p:nvPr/>
        </p:nvGrpSpPr>
        <p:grpSpPr bwMode="auto">
          <a:xfrm>
            <a:off x="2590800" y="4343400"/>
            <a:ext cx="1524000" cy="1371600"/>
            <a:chOff x="672" y="1632"/>
            <a:chExt cx="1920" cy="1728"/>
          </a:xfrm>
        </p:grpSpPr>
        <p:sp>
          <p:nvSpPr>
            <p:cNvPr id="499746" name="Line 34"/>
            <p:cNvSpPr>
              <a:spLocks noChangeShapeType="1"/>
            </p:cNvSpPr>
            <p:nvPr/>
          </p:nvSpPr>
          <p:spPr bwMode="auto">
            <a:xfrm flipV="1">
              <a:off x="672" y="2304"/>
              <a:ext cx="1248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9747" name="Line 35"/>
            <p:cNvSpPr>
              <a:spLocks noChangeShapeType="1"/>
            </p:cNvSpPr>
            <p:nvPr/>
          </p:nvSpPr>
          <p:spPr bwMode="auto">
            <a:xfrm>
              <a:off x="672" y="3360"/>
              <a:ext cx="19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9748" name="Line 36"/>
            <p:cNvSpPr>
              <a:spLocks noChangeShapeType="1"/>
            </p:cNvSpPr>
            <p:nvPr/>
          </p:nvSpPr>
          <p:spPr bwMode="auto">
            <a:xfrm flipV="1">
              <a:off x="672" y="1632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499751" name="Object 39"/>
          <p:cNvGraphicFramePr>
            <a:graphicFrameLocks noChangeAspect="1"/>
          </p:cNvGraphicFramePr>
          <p:nvPr/>
        </p:nvGraphicFramePr>
        <p:xfrm>
          <a:off x="7010400" y="4419600"/>
          <a:ext cx="1792288" cy="189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807" name="VISIO" r:id="rId18" imgW="3237120" imgH="3417120" progId="Visio.Drawing.5">
                  <p:embed/>
                </p:oleObj>
              </mc:Choice>
              <mc:Fallback>
                <p:oleObj name="VISIO" r:id="rId18" imgW="3237120" imgH="3417120" progId="Visio.Drawing.5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419600"/>
                        <a:ext cx="1792288" cy="189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9752" name="Text Box 40"/>
          <p:cNvSpPr txBox="1">
            <a:spLocks noChangeArrowheads="1"/>
          </p:cNvSpPr>
          <p:nvPr/>
        </p:nvSpPr>
        <p:spPr bwMode="auto">
          <a:xfrm>
            <a:off x="2133600" y="5410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99753" name="Text Box 41"/>
          <p:cNvSpPr txBox="1">
            <a:spLocks noChangeArrowheads="1"/>
          </p:cNvSpPr>
          <p:nvPr/>
        </p:nvSpPr>
        <p:spPr bwMode="auto">
          <a:xfrm>
            <a:off x="4495800" y="5486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99754" name="Text Box 42"/>
          <p:cNvSpPr txBox="1">
            <a:spLocks noChangeArrowheads="1"/>
          </p:cNvSpPr>
          <p:nvPr/>
        </p:nvSpPr>
        <p:spPr bwMode="auto">
          <a:xfrm>
            <a:off x="7696200" y="4495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grpSp>
        <p:nvGrpSpPr>
          <p:cNvPr id="499759" name="Group 47"/>
          <p:cNvGrpSpPr>
            <a:grpSpLocks/>
          </p:cNvGrpSpPr>
          <p:nvPr/>
        </p:nvGrpSpPr>
        <p:grpSpPr bwMode="auto">
          <a:xfrm rot="2067892">
            <a:off x="6858000" y="4114800"/>
            <a:ext cx="533400" cy="457200"/>
            <a:chOff x="4464" y="1248"/>
            <a:chExt cx="336" cy="288"/>
          </a:xfrm>
        </p:grpSpPr>
        <p:sp>
          <p:nvSpPr>
            <p:cNvPr id="499755" name="Line 43"/>
            <p:cNvSpPr>
              <a:spLocks noChangeShapeType="1"/>
            </p:cNvSpPr>
            <p:nvPr/>
          </p:nvSpPr>
          <p:spPr bwMode="auto">
            <a:xfrm>
              <a:off x="4464" y="12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9756" name="Line 44"/>
            <p:cNvSpPr>
              <a:spLocks noChangeShapeType="1"/>
            </p:cNvSpPr>
            <p:nvPr/>
          </p:nvSpPr>
          <p:spPr bwMode="auto">
            <a:xfrm>
              <a:off x="4464" y="153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9757" name="Line 45"/>
            <p:cNvSpPr>
              <a:spLocks noChangeShapeType="1"/>
            </p:cNvSpPr>
            <p:nvPr/>
          </p:nvSpPr>
          <p:spPr bwMode="auto">
            <a:xfrm flipV="1">
              <a:off x="4464" y="1344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9760" name="Text Box 48"/>
          <p:cNvSpPr txBox="1">
            <a:spLocks noChangeArrowheads="1"/>
          </p:cNvSpPr>
          <p:nvPr/>
        </p:nvSpPr>
        <p:spPr bwMode="auto">
          <a:xfrm>
            <a:off x="6553200" y="4419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Coordinate Transformation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5181600" cy="4830763"/>
          </a:xfrm>
        </p:spPr>
        <p:txBody>
          <a:bodyPr/>
          <a:lstStyle/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Reference </a:t>
            </a:r>
            <a:r>
              <a:rPr lang="en-US" sz="2400" dirty="0">
                <a:solidFill>
                  <a:srgbClr val="0070C0"/>
                </a:solidFill>
              </a:rPr>
              <a:t>coordinate </a:t>
            </a:r>
            <a:r>
              <a:rPr lang="en-US" sz="2400" dirty="0">
                <a:solidFill>
                  <a:srgbClr val="FF0000"/>
                </a:solidFill>
              </a:rPr>
              <a:t>frame OXYZ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Body-attached</a:t>
            </a:r>
            <a:r>
              <a:rPr lang="en-US" sz="2400" dirty="0"/>
              <a:t> frame </a:t>
            </a:r>
            <a:r>
              <a:rPr lang="en-US" sz="2400" dirty="0" err="1">
                <a:solidFill>
                  <a:srgbClr val="FF0000"/>
                </a:solidFill>
              </a:rPr>
              <a:t>O’uvw</a:t>
            </a:r>
            <a:r>
              <a:rPr lang="en-US" sz="2400" dirty="0"/>
              <a:t> </a:t>
            </a:r>
          </a:p>
        </p:txBody>
      </p:sp>
      <p:graphicFrame>
        <p:nvGraphicFramePr>
          <p:cNvPr id="45978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03300" y="5195888"/>
          <a:ext cx="36322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87" name="Equation" r:id="rId4" imgW="1574640" imgH="253800" progId="Equation.3">
                  <p:embed/>
                </p:oleObj>
              </mc:Choice>
              <mc:Fallback>
                <p:oleObj name="Equation" r:id="rId4" imgW="157464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5195888"/>
                        <a:ext cx="3632200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A9AB2-9E4F-4DE6-A497-7328C5453173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45979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625195"/>
              </p:ext>
            </p:extLst>
          </p:nvPr>
        </p:nvGraphicFramePr>
        <p:xfrm>
          <a:off x="914400" y="3928268"/>
          <a:ext cx="385762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88" name="Equation" r:id="rId6" imgW="1511280" imgH="266400" progId="Equation.3">
                  <p:embed/>
                </p:oleObj>
              </mc:Choice>
              <mc:Fallback>
                <p:oleObj name="Equation" r:id="rId6" imgW="1511280" imgH="2664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28268"/>
                        <a:ext cx="3857625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59823" name="Group 47"/>
          <p:cNvGrpSpPr>
            <a:grpSpLocks/>
          </p:cNvGrpSpPr>
          <p:nvPr/>
        </p:nvGrpSpPr>
        <p:grpSpPr bwMode="auto">
          <a:xfrm>
            <a:off x="5486400" y="2146300"/>
            <a:ext cx="3429000" cy="3249613"/>
            <a:chOff x="3456" y="1352"/>
            <a:chExt cx="2160" cy="2047"/>
          </a:xfrm>
        </p:grpSpPr>
        <p:sp>
          <p:nvSpPr>
            <p:cNvPr id="459781" name="Line 5"/>
            <p:cNvSpPr>
              <a:spLocks noChangeShapeType="1"/>
            </p:cNvSpPr>
            <p:nvPr/>
          </p:nvSpPr>
          <p:spPr bwMode="auto">
            <a:xfrm flipV="1">
              <a:off x="3696" y="2160"/>
              <a:ext cx="120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782" name="Line 6"/>
            <p:cNvSpPr>
              <a:spLocks noChangeShapeType="1"/>
            </p:cNvSpPr>
            <p:nvPr/>
          </p:nvSpPr>
          <p:spPr bwMode="auto">
            <a:xfrm>
              <a:off x="3696" y="3216"/>
              <a:ext cx="19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783" name="Line 7"/>
            <p:cNvSpPr>
              <a:spLocks noChangeShapeType="1"/>
            </p:cNvSpPr>
            <p:nvPr/>
          </p:nvSpPr>
          <p:spPr bwMode="auto">
            <a:xfrm flipV="1">
              <a:off x="3696" y="1488"/>
              <a:ext cx="0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59784" name="Object 8"/>
            <p:cNvGraphicFramePr>
              <a:graphicFrameLocks noChangeAspect="1"/>
            </p:cNvGraphicFramePr>
            <p:nvPr/>
          </p:nvGraphicFramePr>
          <p:xfrm>
            <a:off x="5424" y="2976"/>
            <a:ext cx="19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9889" name="Equation" r:id="rId8" imgW="126720" imgH="139680" progId="Equation.3">
                    <p:embed/>
                  </p:oleObj>
                </mc:Choice>
                <mc:Fallback>
                  <p:oleObj name="Equation" r:id="rId8" imgW="126720" imgH="13968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4" y="2976"/>
                          <a:ext cx="19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9785" name="Object 9"/>
            <p:cNvGraphicFramePr>
              <a:graphicFrameLocks noChangeAspect="1"/>
            </p:cNvGraphicFramePr>
            <p:nvPr/>
          </p:nvGraphicFramePr>
          <p:xfrm>
            <a:off x="4896" y="2160"/>
            <a:ext cx="211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9890" name="Equation" r:id="rId10" imgW="139680" imgH="164880" progId="Equation.3">
                    <p:embed/>
                  </p:oleObj>
                </mc:Choice>
                <mc:Fallback>
                  <p:oleObj name="Equation" r:id="rId10" imgW="139680" imgH="1648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6" y="2160"/>
                          <a:ext cx="211" cy="2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9786" name="Object 10"/>
            <p:cNvGraphicFramePr>
              <a:graphicFrameLocks noChangeAspect="1"/>
            </p:cNvGraphicFramePr>
            <p:nvPr/>
          </p:nvGraphicFramePr>
          <p:xfrm>
            <a:off x="3696" y="1352"/>
            <a:ext cx="192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9891" name="Equation" r:id="rId12" imgW="126720" imgH="126720" progId="Equation.3">
                    <p:embed/>
                  </p:oleObj>
                </mc:Choice>
                <mc:Fallback>
                  <p:oleObj name="Equation" r:id="rId12" imgW="126720" imgH="12672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1352"/>
                          <a:ext cx="192" cy="1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9787" name="Oval 11"/>
            <p:cNvSpPr>
              <a:spLocks noChangeArrowheads="1"/>
            </p:cNvSpPr>
            <p:nvPr/>
          </p:nvSpPr>
          <p:spPr bwMode="auto">
            <a:xfrm>
              <a:off x="4512" y="187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59788" name="Object 12"/>
            <p:cNvGraphicFramePr>
              <a:graphicFrameLocks noChangeAspect="1"/>
            </p:cNvGraphicFramePr>
            <p:nvPr/>
          </p:nvGraphicFramePr>
          <p:xfrm>
            <a:off x="4512" y="1584"/>
            <a:ext cx="243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9892" name="Equation" r:id="rId14" imgW="152280" imgH="164880" progId="Equation.3">
                    <p:embed/>
                  </p:oleObj>
                </mc:Choice>
                <mc:Fallback>
                  <p:oleObj name="Equation" r:id="rId14" imgW="152280" imgH="16488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2" y="1584"/>
                          <a:ext cx="243" cy="2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9789" name="Line 13"/>
            <p:cNvSpPr>
              <a:spLocks noChangeShapeType="1"/>
            </p:cNvSpPr>
            <p:nvPr/>
          </p:nvSpPr>
          <p:spPr bwMode="auto">
            <a:xfrm>
              <a:off x="4560" y="187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9790" name="Line 14"/>
            <p:cNvSpPr>
              <a:spLocks noChangeShapeType="1"/>
            </p:cNvSpPr>
            <p:nvPr/>
          </p:nvSpPr>
          <p:spPr bwMode="auto">
            <a:xfrm flipH="1">
              <a:off x="4272" y="292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9791" name="Line 15"/>
            <p:cNvSpPr>
              <a:spLocks noChangeShapeType="1"/>
            </p:cNvSpPr>
            <p:nvPr/>
          </p:nvSpPr>
          <p:spPr bwMode="auto">
            <a:xfrm flipH="1">
              <a:off x="4032" y="292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9792" name="Line 16"/>
            <p:cNvSpPr>
              <a:spLocks noChangeShapeType="1"/>
            </p:cNvSpPr>
            <p:nvPr/>
          </p:nvSpPr>
          <p:spPr bwMode="auto">
            <a:xfrm flipH="1">
              <a:off x="3696" y="1872"/>
              <a:ext cx="864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9795" name="Line 19"/>
            <p:cNvSpPr>
              <a:spLocks noChangeShapeType="1"/>
            </p:cNvSpPr>
            <p:nvPr/>
          </p:nvSpPr>
          <p:spPr bwMode="auto">
            <a:xfrm flipV="1">
              <a:off x="3696" y="2736"/>
              <a:ext cx="528" cy="4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796" name="Line 20"/>
            <p:cNvSpPr>
              <a:spLocks noChangeShapeType="1"/>
            </p:cNvSpPr>
            <p:nvPr/>
          </p:nvSpPr>
          <p:spPr bwMode="auto">
            <a:xfrm>
              <a:off x="3696" y="3216"/>
              <a:ext cx="96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9797" name="Line 21"/>
            <p:cNvSpPr>
              <a:spLocks noChangeShapeType="1"/>
            </p:cNvSpPr>
            <p:nvPr/>
          </p:nvSpPr>
          <p:spPr bwMode="auto">
            <a:xfrm flipV="1">
              <a:off x="3696" y="2544"/>
              <a:ext cx="0" cy="67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59798" name="Object 22"/>
            <p:cNvGraphicFramePr>
              <a:graphicFrameLocks noChangeAspect="1"/>
            </p:cNvGraphicFramePr>
            <p:nvPr/>
          </p:nvGraphicFramePr>
          <p:xfrm>
            <a:off x="4704" y="3120"/>
            <a:ext cx="19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9893" name="Equation" r:id="rId16" imgW="126720" imgH="139680" progId="Equation.3">
                    <p:embed/>
                  </p:oleObj>
                </mc:Choice>
                <mc:Fallback>
                  <p:oleObj name="Equation" r:id="rId16" imgW="126720" imgH="139680" progId="Equation.3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4" y="3120"/>
                          <a:ext cx="192" cy="191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9799" name="Object 23"/>
            <p:cNvGraphicFramePr>
              <a:graphicFrameLocks noChangeAspect="1"/>
            </p:cNvGraphicFramePr>
            <p:nvPr/>
          </p:nvGraphicFramePr>
          <p:xfrm>
            <a:off x="4339" y="2561"/>
            <a:ext cx="173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9894" name="Equation" r:id="rId18" imgW="114120" imgH="139680" progId="Equation.3">
                    <p:embed/>
                  </p:oleObj>
                </mc:Choice>
                <mc:Fallback>
                  <p:oleObj name="Equation" r:id="rId18" imgW="114120" imgH="139680" progId="Equation.3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9" y="2561"/>
                          <a:ext cx="173" cy="191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9800" name="Object 24"/>
            <p:cNvGraphicFramePr>
              <a:graphicFrameLocks noChangeAspect="1"/>
            </p:cNvGraphicFramePr>
            <p:nvPr/>
          </p:nvGraphicFramePr>
          <p:xfrm>
            <a:off x="3552" y="2304"/>
            <a:ext cx="231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9895" name="Equation" r:id="rId20" imgW="152280" imgH="139680" progId="Equation.3">
                    <p:embed/>
                  </p:oleObj>
                </mc:Choice>
                <mc:Fallback>
                  <p:oleObj name="Equation" r:id="rId20" imgW="152280" imgH="139680" progId="Equation.3">
                    <p:embed/>
                    <p:pic>
                      <p:nvPicPr>
                        <p:cNvPr id="0" name="Picture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304"/>
                          <a:ext cx="231" cy="191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9803" name="Text Box 27"/>
            <p:cNvSpPr txBox="1">
              <a:spLocks noChangeArrowheads="1"/>
            </p:cNvSpPr>
            <p:nvPr/>
          </p:nvSpPr>
          <p:spPr bwMode="auto">
            <a:xfrm>
              <a:off x="3456" y="3168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O, O’</a:t>
              </a:r>
            </a:p>
          </p:txBody>
        </p:sp>
        <p:sp>
          <p:nvSpPr>
            <p:cNvPr id="459806" name="Line 30"/>
            <p:cNvSpPr>
              <a:spLocks noChangeShapeType="1"/>
            </p:cNvSpPr>
            <p:nvPr/>
          </p:nvSpPr>
          <p:spPr bwMode="auto">
            <a:xfrm flipH="1">
              <a:off x="4272" y="1872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1" name="Line 35"/>
            <p:cNvSpPr>
              <a:spLocks noChangeShapeType="1"/>
            </p:cNvSpPr>
            <p:nvPr/>
          </p:nvSpPr>
          <p:spPr bwMode="auto">
            <a:xfrm flipV="1">
              <a:off x="4272" y="2160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2" name="Line 36"/>
            <p:cNvSpPr>
              <a:spLocks noChangeShapeType="1"/>
            </p:cNvSpPr>
            <p:nvPr/>
          </p:nvSpPr>
          <p:spPr bwMode="auto">
            <a:xfrm flipH="1">
              <a:off x="3696" y="216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3" name="Line 37"/>
            <p:cNvSpPr>
              <a:spLocks noChangeShapeType="1"/>
            </p:cNvSpPr>
            <p:nvPr/>
          </p:nvSpPr>
          <p:spPr bwMode="auto">
            <a:xfrm flipH="1">
              <a:off x="3696" y="1872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6" name="Line 40"/>
            <p:cNvSpPr>
              <a:spLocks noChangeShapeType="1"/>
            </p:cNvSpPr>
            <p:nvPr/>
          </p:nvSpPr>
          <p:spPr bwMode="auto">
            <a:xfrm flipH="1">
              <a:off x="4032" y="187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817" name="Line 41"/>
            <p:cNvSpPr>
              <a:spLocks noChangeShapeType="1"/>
            </p:cNvSpPr>
            <p:nvPr/>
          </p:nvSpPr>
          <p:spPr bwMode="auto">
            <a:xfrm>
              <a:off x="4032" y="187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9818" name="Text Box 42"/>
          <p:cNvSpPr txBox="1">
            <a:spLocks noChangeArrowheads="1"/>
          </p:cNvSpPr>
          <p:nvPr/>
        </p:nvSpPr>
        <p:spPr bwMode="auto">
          <a:xfrm>
            <a:off x="736600" y="2574925"/>
            <a:ext cx="46482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Point represented in  OXYZ:</a:t>
            </a:r>
          </a:p>
        </p:txBody>
      </p:sp>
      <p:graphicFrame>
        <p:nvGraphicFramePr>
          <p:cNvPr id="459819" name="Object 43"/>
          <p:cNvGraphicFramePr>
            <a:graphicFrameLocks noChangeAspect="1"/>
          </p:cNvGraphicFramePr>
          <p:nvPr/>
        </p:nvGraphicFramePr>
        <p:xfrm>
          <a:off x="3992563" y="5715000"/>
          <a:ext cx="42640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96" name="Equation" r:id="rId22" imgW="1688760" imgH="253800" progId="Equation.3">
                  <p:embed/>
                </p:oleObj>
              </mc:Choice>
              <mc:Fallback>
                <p:oleObj name="Equation" r:id="rId22" imgW="1688760" imgH="2538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563" y="5715000"/>
                        <a:ext cx="4264025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9820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462119"/>
              </p:ext>
            </p:extLst>
          </p:nvPr>
        </p:nvGraphicFramePr>
        <p:xfrm>
          <a:off x="990600" y="3200400"/>
          <a:ext cx="29876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97" name="Equation" r:id="rId24" imgW="1168200" imgH="253800" progId="Equation.3">
                  <p:embed/>
                </p:oleObj>
              </mc:Choice>
              <mc:Fallback>
                <p:oleObj name="Equation" r:id="rId24" imgW="1168200" imgH="25380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0400"/>
                        <a:ext cx="2987675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9821" name="Rectangle 45"/>
          <p:cNvSpPr>
            <a:spLocks noChangeArrowheads="1"/>
          </p:cNvSpPr>
          <p:nvPr/>
        </p:nvSpPr>
        <p:spPr bwMode="auto">
          <a:xfrm>
            <a:off x="990600" y="4800600"/>
            <a:ext cx="33020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Point represented in </a:t>
            </a:r>
            <a:r>
              <a:rPr lang="en-US" sz="2000" dirty="0" err="1"/>
              <a:t>O’uvw</a:t>
            </a:r>
            <a:r>
              <a:rPr lang="en-US" sz="2000" dirty="0"/>
              <a:t>:</a:t>
            </a:r>
          </a:p>
        </p:txBody>
      </p:sp>
      <p:sp>
        <p:nvSpPr>
          <p:cNvPr id="459822" name="Text Box 46"/>
          <p:cNvSpPr txBox="1">
            <a:spLocks noChangeArrowheads="1"/>
          </p:cNvSpPr>
          <p:nvPr/>
        </p:nvSpPr>
        <p:spPr bwMode="auto">
          <a:xfrm>
            <a:off x="762000" y="58674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Two frames coincide   ==&gt;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Properties: </a:t>
            </a:r>
            <a:r>
              <a:rPr lang="en-US" b="1" dirty="0" smtClean="0">
                <a:solidFill>
                  <a:srgbClr val="FF0000"/>
                </a:solidFill>
              </a:rPr>
              <a:t>Dot Product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05859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838200" y="3733800"/>
            <a:ext cx="4038600" cy="2544763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Mutually perpendicular</a:t>
            </a:r>
          </a:p>
          <a:p>
            <a:endParaRPr lang="en-US" sz="2000" dirty="0"/>
          </a:p>
        </p:txBody>
      </p:sp>
      <p:sp>
        <p:nvSpPr>
          <p:cNvPr id="505860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5105400" y="3733800"/>
            <a:ext cx="3200400" cy="2514600"/>
          </a:xfrm>
        </p:spPr>
        <p:txBody>
          <a:bodyPr/>
          <a:lstStyle/>
          <a:p>
            <a:r>
              <a:rPr lang="en-US" sz="2400" dirty="0">
                <a:solidFill>
                  <a:srgbClr val="00B0F0"/>
                </a:solidFill>
              </a:rPr>
              <a:t>Unit vectors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9FEF-E2BC-4037-887A-3A4EDE3D4F7D}" type="slidenum">
              <a:rPr lang="en-US"/>
              <a:pPr/>
              <a:t>7</a:t>
            </a:fld>
            <a:endParaRPr lang="en-US"/>
          </a:p>
        </p:txBody>
      </p:sp>
      <p:sp>
        <p:nvSpPr>
          <p:cNvPr id="505861" name="Rectangle 1029"/>
          <p:cNvSpPr>
            <a:spLocks noChangeArrowheads="1"/>
          </p:cNvSpPr>
          <p:nvPr/>
        </p:nvSpPr>
        <p:spPr bwMode="auto">
          <a:xfrm>
            <a:off x="762000" y="3124200"/>
            <a:ext cx="6362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Properties of orthonormal coordinate frame</a:t>
            </a: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505863" name="Object 1031"/>
          <p:cNvGraphicFramePr>
            <a:graphicFrameLocks noChangeAspect="1"/>
          </p:cNvGraphicFramePr>
          <p:nvPr/>
        </p:nvGraphicFramePr>
        <p:xfrm>
          <a:off x="1828800" y="4191000"/>
          <a:ext cx="1438275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927" name="Equation" r:id="rId4" imgW="520560" imgH="723600" progId="Equation.3">
                  <p:embed/>
                </p:oleObj>
              </mc:Choice>
              <mc:Fallback>
                <p:oleObj name="Equation" r:id="rId4" imgW="520560" imgH="723600" progId="Equation.3">
                  <p:embed/>
                  <p:pic>
                    <p:nvPicPr>
                      <p:cNvPr id="0" name="Picture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191000"/>
                        <a:ext cx="1438275" cy="199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5864" name="Object 1032"/>
          <p:cNvGraphicFramePr>
            <a:graphicFrameLocks noChangeAspect="1"/>
          </p:cNvGraphicFramePr>
          <p:nvPr/>
        </p:nvGraphicFramePr>
        <p:xfrm>
          <a:off x="5943600" y="4267200"/>
          <a:ext cx="1114425" cy="195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928" name="Equation" r:id="rId6" imgW="406080" imgH="711000" progId="Equation.3">
                  <p:embed/>
                </p:oleObj>
              </mc:Choice>
              <mc:Fallback>
                <p:oleObj name="Equation" r:id="rId6" imgW="406080" imgH="711000" progId="Equation.3">
                  <p:embed/>
                  <p:pic>
                    <p:nvPicPr>
                      <p:cNvPr id="0" name="Picture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267200"/>
                        <a:ext cx="1114425" cy="195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5865" name="Text Box 1033"/>
          <p:cNvSpPr txBox="1">
            <a:spLocks noChangeArrowheads="1"/>
          </p:cNvSpPr>
          <p:nvPr/>
        </p:nvSpPr>
        <p:spPr bwMode="auto">
          <a:xfrm>
            <a:off x="800100" y="1066800"/>
            <a:ext cx="7162800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en-US" sz="2400" dirty="0" smtClean="0"/>
              <a:t>Let     </a:t>
            </a:r>
            <a:r>
              <a:rPr lang="en-US" sz="2400" dirty="0"/>
              <a:t>and     be arbitrary vectors in       and     be the angle from     to    , then</a:t>
            </a:r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aphicFrame>
        <p:nvGraphicFramePr>
          <p:cNvPr id="505866" name="Object 1034"/>
          <p:cNvGraphicFramePr>
            <a:graphicFrameLocks noChangeAspect="1"/>
          </p:cNvGraphicFramePr>
          <p:nvPr/>
        </p:nvGraphicFramePr>
        <p:xfrm>
          <a:off x="5638800" y="1828800"/>
          <a:ext cx="3810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929" name="Equation" r:id="rId8" imgW="203040" imgH="190440" progId="Equation.3">
                  <p:embed/>
                </p:oleObj>
              </mc:Choice>
              <mc:Fallback>
                <p:oleObj name="Equation" r:id="rId8" imgW="203040" imgH="190440" progId="Equation.3">
                  <p:embed/>
                  <p:pic>
                    <p:nvPicPr>
                      <p:cNvPr id="0" name="Picture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828800"/>
                        <a:ext cx="3810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5867" name="Object 1035"/>
          <p:cNvGraphicFramePr>
            <a:graphicFrameLocks noChangeAspect="1"/>
          </p:cNvGraphicFramePr>
          <p:nvPr/>
        </p:nvGraphicFramePr>
        <p:xfrm>
          <a:off x="6781800" y="1905000"/>
          <a:ext cx="23336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930" name="Equation" r:id="rId10" imgW="126720" imgH="177480" progId="Equation.3">
                  <p:embed/>
                </p:oleObj>
              </mc:Choice>
              <mc:Fallback>
                <p:oleObj name="Equation" r:id="rId10" imgW="126720" imgH="177480" progId="Equation.3">
                  <p:embed/>
                  <p:pic>
                    <p:nvPicPr>
                      <p:cNvPr id="0" name="Picture 10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905000"/>
                        <a:ext cx="233363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5868" name="Object 1036"/>
          <p:cNvGraphicFramePr>
            <a:graphicFrameLocks noChangeAspect="1"/>
          </p:cNvGraphicFramePr>
          <p:nvPr/>
        </p:nvGraphicFramePr>
        <p:xfrm>
          <a:off x="2743200" y="2590800"/>
          <a:ext cx="27178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931" name="Equation" r:id="rId12" imgW="1015920" imgH="253800" progId="Equation.3">
                  <p:embed/>
                </p:oleObj>
              </mc:Choice>
              <mc:Fallback>
                <p:oleObj name="Equation" r:id="rId12" imgW="1015920" imgH="253800" progId="Equation.3">
                  <p:embed/>
                  <p:pic>
                    <p:nvPicPr>
                      <p:cNvPr id="0" name="Picture 10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590800"/>
                        <a:ext cx="2717800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5869" name="Object 1037"/>
          <p:cNvGraphicFramePr>
            <a:graphicFrameLocks noChangeAspect="1"/>
          </p:cNvGraphicFramePr>
          <p:nvPr/>
        </p:nvGraphicFramePr>
        <p:xfrm>
          <a:off x="1371600" y="1905000"/>
          <a:ext cx="268288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932" name="Equation" r:id="rId14" imgW="126720" imgH="139680" progId="Equation.3">
                  <p:embed/>
                </p:oleObj>
              </mc:Choice>
              <mc:Fallback>
                <p:oleObj name="Equation" r:id="rId14" imgW="126720" imgH="139680" progId="Equation.3">
                  <p:embed/>
                  <p:pic>
                    <p:nvPicPr>
                      <p:cNvPr id="0" name="Picture 1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05000"/>
                        <a:ext cx="268288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5870" name="Object 1038"/>
          <p:cNvGraphicFramePr>
            <a:graphicFrameLocks noChangeAspect="1"/>
          </p:cNvGraphicFramePr>
          <p:nvPr/>
        </p:nvGraphicFramePr>
        <p:xfrm>
          <a:off x="2286000" y="1905000"/>
          <a:ext cx="3111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933" name="Equation" r:id="rId16" imgW="139680" imgH="164880" progId="Equation.3">
                  <p:embed/>
                </p:oleObj>
              </mc:Choice>
              <mc:Fallback>
                <p:oleObj name="Equation" r:id="rId16" imgW="139680" imgH="164880" progId="Equation.3">
                  <p:embed/>
                  <p:pic>
                    <p:nvPicPr>
                      <p:cNvPr id="0" name="Picture 10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905000"/>
                        <a:ext cx="3111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5871" name="Object 1039"/>
          <p:cNvGraphicFramePr>
            <a:graphicFrameLocks noChangeAspect="1"/>
          </p:cNvGraphicFramePr>
          <p:nvPr/>
        </p:nvGraphicFramePr>
        <p:xfrm>
          <a:off x="2895600" y="2286000"/>
          <a:ext cx="268288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934" name="Equation" r:id="rId18" imgW="126720" imgH="139680" progId="Equation.3">
                  <p:embed/>
                </p:oleObj>
              </mc:Choice>
              <mc:Fallback>
                <p:oleObj name="Equation" r:id="rId18" imgW="126720" imgH="139680" progId="Equation.3">
                  <p:embed/>
                  <p:pic>
                    <p:nvPicPr>
                      <p:cNvPr id="0" name="Picture 10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86000"/>
                        <a:ext cx="268288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5872" name="Object 1040"/>
          <p:cNvGraphicFramePr>
            <a:graphicFrameLocks noChangeAspect="1"/>
          </p:cNvGraphicFramePr>
          <p:nvPr/>
        </p:nvGraphicFramePr>
        <p:xfrm>
          <a:off x="3505200" y="2286000"/>
          <a:ext cx="31273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935" name="Equation" r:id="rId19" imgW="139680" imgH="164880" progId="Equation.3">
                  <p:embed/>
                </p:oleObj>
              </mc:Choice>
              <mc:Fallback>
                <p:oleObj name="Equation" r:id="rId19" imgW="139680" imgH="164880" progId="Equation.3">
                  <p:embed/>
                  <p:pic>
                    <p:nvPicPr>
                      <p:cNvPr id="0" name="Picture 10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286000"/>
                        <a:ext cx="312738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Coordinate Transformation</a:t>
            </a:r>
            <a:endParaRPr lang="en-US" dirty="0"/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105400" cy="4876800"/>
          </a:xfrm>
        </p:spPr>
        <p:txBody>
          <a:bodyPr/>
          <a:lstStyle/>
          <a:p>
            <a:r>
              <a:rPr lang="en-US" sz="2800" dirty="0"/>
              <a:t>Coordinate Transformation</a:t>
            </a:r>
          </a:p>
          <a:p>
            <a:pPr lvl="1"/>
            <a:r>
              <a:rPr lang="en-US" sz="2400" dirty="0"/>
              <a:t>Rotation only</a:t>
            </a:r>
          </a:p>
        </p:txBody>
      </p:sp>
      <p:graphicFrame>
        <p:nvGraphicFramePr>
          <p:cNvPr id="46080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22300" y="3657600"/>
          <a:ext cx="3937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6" name="Equation" r:id="rId4" imgW="1574640" imgH="253800" progId="Equation.3">
                  <p:embed/>
                </p:oleObj>
              </mc:Choice>
              <mc:Fallback>
                <p:oleObj name="Equation" r:id="rId4" imgW="157464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3657600"/>
                        <a:ext cx="39370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3ED94-3416-4383-987E-7C388A61EBCC}" type="slidenum">
              <a:rPr lang="en-US"/>
              <a:pPr/>
              <a:t>8</a:t>
            </a:fld>
            <a:endParaRPr lang="en-US"/>
          </a:p>
        </p:txBody>
      </p:sp>
      <p:sp>
        <p:nvSpPr>
          <p:cNvPr id="460805" name="Line 5"/>
          <p:cNvSpPr>
            <a:spLocks noChangeShapeType="1"/>
          </p:cNvSpPr>
          <p:nvPr/>
        </p:nvSpPr>
        <p:spPr bwMode="auto">
          <a:xfrm flipV="1">
            <a:off x="5867400" y="3429000"/>
            <a:ext cx="1905000" cy="1676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06" name="Line 6"/>
          <p:cNvSpPr>
            <a:spLocks noChangeShapeType="1"/>
          </p:cNvSpPr>
          <p:nvPr/>
        </p:nvSpPr>
        <p:spPr bwMode="auto">
          <a:xfrm>
            <a:off x="5867400" y="51054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07" name="Line 7"/>
          <p:cNvSpPr>
            <a:spLocks noChangeShapeType="1"/>
          </p:cNvSpPr>
          <p:nvPr/>
        </p:nvSpPr>
        <p:spPr bwMode="auto">
          <a:xfrm flipV="1">
            <a:off x="5867400" y="2362200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60808" name="Object 8"/>
          <p:cNvGraphicFramePr>
            <a:graphicFrameLocks noChangeAspect="1"/>
          </p:cNvGraphicFramePr>
          <p:nvPr/>
        </p:nvGraphicFramePr>
        <p:xfrm>
          <a:off x="8610600" y="4724400"/>
          <a:ext cx="3048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7" name="Equation" r:id="rId6" imgW="126720" imgH="139680" progId="Equation.3">
                  <p:embed/>
                </p:oleObj>
              </mc:Choice>
              <mc:Fallback>
                <p:oleObj name="Equation" r:id="rId6" imgW="126720" imgH="1396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0600" y="4724400"/>
                        <a:ext cx="304800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09" name="Object 9"/>
          <p:cNvGraphicFramePr>
            <a:graphicFrameLocks noChangeAspect="1"/>
          </p:cNvGraphicFramePr>
          <p:nvPr/>
        </p:nvGraphicFramePr>
        <p:xfrm>
          <a:off x="7772400" y="3429000"/>
          <a:ext cx="3349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8" name="Equation" r:id="rId8" imgW="139680" imgH="164880" progId="Equation.3">
                  <p:embed/>
                </p:oleObj>
              </mc:Choice>
              <mc:Fallback>
                <p:oleObj name="Equation" r:id="rId8" imgW="139680" imgH="164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429000"/>
                        <a:ext cx="334963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10" name="Object 10"/>
          <p:cNvGraphicFramePr>
            <a:graphicFrameLocks noChangeAspect="1"/>
          </p:cNvGraphicFramePr>
          <p:nvPr/>
        </p:nvGraphicFramePr>
        <p:xfrm>
          <a:off x="5867400" y="2146300"/>
          <a:ext cx="3048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9" name="Equation" r:id="rId10" imgW="126720" imgH="126720" progId="Equation.3">
                  <p:embed/>
                </p:oleObj>
              </mc:Choice>
              <mc:Fallback>
                <p:oleObj name="Equation" r:id="rId10" imgW="126720" imgH="12672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146300"/>
                        <a:ext cx="304800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11" name="Object 11"/>
          <p:cNvGraphicFramePr>
            <a:graphicFrameLocks noChangeAspect="1"/>
          </p:cNvGraphicFramePr>
          <p:nvPr/>
        </p:nvGraphicFramePr>
        <p:xfrm>
          <a:off x="6629400" y="2362200"/>
          <a:ext cx="385763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0" name="Equation" r:id="rId12" imgW="152280" imgH="164880" progId="Equation.3">
                  <p:embed/>
                </p:oleObj>
              </mc:Choice>
              <mc:Fallback>
                <p:oleObj name="Equation" r:id="rId12" imgW="152280" imgH="1648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362200"/>
                        <a:ext cx="385763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12" name="Object 12"/>
          <p:cNvGraphicFramePr>
            <a:graphicFrameLocks noChangeAspect="1"/>
          </p:cNvGraphicFramePr>
          <p:nvPr/>
        </p:nvGraphicFramePr>
        <p:xfrm>
          <a:off x="609600" y="2895600"/>
          <a:ext cx="3856038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1" name="Equation" r:id="rId14" imgW="1511280" imgH="266400" progId="Equation.3">
                  <p:embed/>
                </p:oleObj>
              </mc:Choice>
              <mc:Fallback>
                <p:oleObj name="Equation" r:id="rId14" imgW="1511280" imgH="2664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95600"/>
                        <a:ext cx="3856038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13" name="Object 13"/>
          <p:cNvGraphicFramePr>
            <a:graphicFrameLocks noChangeAspect="1"/>
          </p:cNvGraphicFramePr>
          <p:nvPr/>
        </p:nvGraphicFramePr>
        <p:xfrm>
          <a:off x="1371600" y="4495800"/>
          <a:ext cx="184626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2" name="Equation" r:id="rId16" imgW="723600" imgH="241200" progId="Equation.3">
                  <p:embed/>
                </p:oleObj>
              </mc:Choice>
              <mc:Fallback>
                <p:oleObj name="Equation" r:id="rId16" imgW="723600" imgH="2412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95800"/>
                        <a:ext cx="1846263" cy="61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15" name="Oval 15"/>
          <p:cNvSpPr>
            <a:spLocks noChangeArrowheads="1"/>
          </p:cNvSpPr>
          <p:nvPr/>
        </p:nvSpPr>
        <p:spPr bwMode="auto">
          <a:xfrm rot="-908221">
            <a:off x="6477000" y="2667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16" name="Line 16"/>
          <p:cNvSpPr>
            <a:spLocks noChangeShapeType="1"/>
          </p:cNvSpPr>
          <p:nvPr/>
        </p:nvSpPr>
        <p:spPr bwMode="auto">
          <a:xfrm rot="-908221">
            <a:off x="6792913" y="2679700"/>
            <a:ext cx="76200" cy="1741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17" name="Line 17"/>
          <p:cNvSpPr>
            <a:spLocks noChangeShapeType="1"/>
          </p:cNvSpPr>
          <p:nvPr/>
        </p:nvSpPr>
        <p:spPr bwMode="auto">
          <a:xfrm rot="20691779" flipH="1">
            <a:off x="6702425" y="4440238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18" name="Line 18"/>
          <p:cNvSpPr>
            <a:spLocks noChangeShapeType="1"/>
          </p:cNvSpPr>
          <p:nvPr/>
        </p:nvSpPr>
        <p:spPr bwMode="auto">
          <a:xfrm rot="20691779" flipH="1">
            <a:off x="6096000" y="4510088"/>
            <a:ext cx="1041400" cy="73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20" name="Line 20"/>
          <p:cNvSpPr>
            <a:spLocks noChangeShapeType="1"/>
          </p:cNvSpPr>
          <p:nvPr/>
        </p:nvSpPr>
        <p:spPr bwMode="auto">
          <a:xfrm rot="20691779" flipH="1">
            <a:off x="5572125" y="2830513"/>
            <a:ext cx="1284288" cy="2151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21" name="Line 21"/>
          <p:cNvSpPr>
            <a:spLocks noChangeShapeType="1"/>
          </p:cNvSpPr>
          <p:nvPr/>
        </p:nvSpPr>
        <p:spPr bwMode="auto">
          <a:xfrm rot="20691779" flipV="1">
            <a:off x="5762625" y="4254500"/>
            <a:ext cx="838200" cy="7620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22" name="Line 22"/>
          <p:cNvSpPr>
            <a:spLocks noChangeShapeType="1"/>
          </p:cNvSpPr>
          <p:nvPr/>
        </p:nvSpPr>
        <p:spPr bwMode="auto">
          <a:xfrm rot="-908221">
            <a:off x="5849938" y="4913313"/>
            <a:ext cx="15240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60823" name="Line 23"/>
          <p:cNvSpPr>
            <a:spLocks noChangeShapeType="1"/>
          </p:cNvSpPr>
          <p:nvPr/>
        </p:nvSpPr>
        <p:spPr bwMode="auto">
          <a:xfrm rot="20691779" flipV="1">
            <a:off x="5737225" y="4064000"/>
            <a:ext cx="0" cy="1066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460824" name="Object 24"/>
          <p:cNvGraphicFramePr>
            <a:graphicFrameLocks noChangeAspect="1"/>
          </p:cNvGraphicFramePr>
          <p:nvPr/>
        </p:nvGraphicFramePr>
        <p:xfrm>
          <a:off x="7391400" y="4495800"/>
          <a:ext cx="3048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3" name="Equation" r:id="rId18" imgW="126720" imgH="139680" progId="Equation.3">
                  <p:embed/>
                </p:oleObj>
              </mc:Choice>
              <mc:Fallback>
                <p:oleObj name="Equation" r:id="rId18" imgW="126720" imgH="13968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495800"/>
                        <a:ext cx="304800" cy="3032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25" name="Object 25"/>
          <p:cNvGraphicFramePr>
            <a:graphicFrameLocks noChangeAspect="1"/>
          </p:cNvGraphicFramePr>
          <p:nvPr/>
        </p:nvGraphicFramePr>
        <p:xfrm>
          <a:off x="6400800" y="3886200"/>
          <a:ext cx="274638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4" name="Equation" r:id="rId20" imgW="114120" imgH="139680" progId="Equation.3">
                  <p:embed/>
                </p:oleObj>
              </mc:Choice>
              <mc:Fallback>
                <p:oleObj name="Equation" r:id="rId20" imgW="114120" imgH="13968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886200"/>
                        <a:ext cx="274638" cy="3032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26" name="Object 26"/>
          <p:cNvGraphicFramePr>
            <a:graphicFrameLocks noChangeAspect="1"/>
          </p:cNvGraphicFramePr>
          <p:nvPr/>
        </p:nvGraphicFramePr>
        <p:xfrm>
          <a:off x="5257800" y="3733800"/>
          <a:ext cx="36671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5" name="Equation" r:id="rId22" imgW="152280" imgH="139680" progId="Equation.3">
                  <p:embed/>
                </p:oleObj>
              </mc:Choice>
              <mc:Fallback>
                <p:oleObj name="Equation" r:id="rId22" imgW="152280" imgH="13968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733800"/>
                        <a:ext cx="366713" cy="3032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27" name="Text Box 27"/>
          <p:cNvSpPr txBox="1">
            <a:spLocks noChangeArrowheads="1"/>
          </p:cNvSpPr>
          <p:nvPr/>
        </p:nvSpPr>
        <p:spPr bwMode="auto">
          <a:xfrm>
            <a:off x="533400" y="54102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u="sng">
                <a:solidFill>
                  <a:schemeClr val="accent2"/>
                </a:solidFill>
                <a:latin typeface="Times New Roman" pitchFamily="18" charset="0"/>
              </a:rPr>
              <a:t>How to relate the coordinate in these two frames?</a:t>
            </a:r>
            <a:r>
              <a:rPr lang="en-US" sz="2400" u="sng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460829" name="Object 29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6" name="Equation" r:id="rId24" imgW="114120" imgH="215640" progId="Equation.3">
                  <p:embed/>
                </p:oleObj>
              </mc:Choice>
              <mc:Fallback>
                <p:oleObj name="Equation" r:id="rId24" imgW="114120" imgH="21564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0" name="Line 30"/>
          <p:cNvSpPr>
            <a:spLocks noChangeShapeType="1"/>
          </p:cNvSpPr>
          <p:nvPr/>
        </p:nvSpPr>
        <p:spPr bwMode="auto">
          <a:xfrm flipH="1" flipV="1">
            <a:off x="6248400" y="3124200"/>
            <a:ext cx="533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31" name="Line 31"/>
          <p:cNvSpPr>
            <a:spLocks noChangeShapeType="1"/>
          </p:cNvSpPr>
          <p:nvPr/>
        </p:nvSpPr>
        <p:spPr bwMode="auto">
          <a:xfrm flipH="1" flipV="1">
            <a:off x="5410200" y="3429000"/>
            <a:ext cx="457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32" name="Line 32"/>
          <p:cNvSpPr>
            <a:spLocks noChangeShapeType="1"/>
          </p:cNvSpPr>
          <p:nvPr/>
        </p:nvSpPr>
        <p:spPr bwMode="auto">
          <a:xfrm flipH="1" flipV="1">
            <a:off x="5715000" y="2971800"/>
            <a:ext cx="45720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34" name="Line 34"/>
          <p:cNvSpPr>
            <a:spLocks noChangeShapeType="1"/>
          </p:cNvSpPr>
          <p:nvPr/>
        </p:nvSpPr>
        <p:spPr bwMode="auto">
          <a:xfrm flipH="1">
            <a:off x="6248400" y="26670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35" name="Line 35"/>
          <p:cNvSpPr>
            <a:spLocks noChangeShapeType="1"/>
          </p:cNvSpPr>
          <p:nvPr/>
        </p:nvSpPr>
        <p:spPr bwMode="auto">
          <a:xfrm flipH="1">
            <a:off x="5410200" y="3124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36" name="Line 36"/>
          <p:cNvSpPr>
            <a:spLocks noChangeShapeType="1"/>
          </p:cNvSpPr>
          <p:nvPr/>
        </p:nvSpPr>
        <p:spPr bwMode="auto">
          <a:xfrm flipV="1">
            <a:off x="5410200" y="2971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37" name="Line 37"/>
          <p:cNvSpPr>
            <a:spLocks noChangeShapeType="1"/>
          </p:cNvSpPr>
          <p:nvPr/>
        </p:nvSpPr>
        <p:spPr bwMode="auto">
          <a:xfrm flipV="1">
            <a:off x="5715000" y="26670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Rotation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7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3600"/>
              <a:t>Basic Rotation</a:t>
            </a:r>
          </a:p>
          <a:p>
            <a:pPr lvl="1"/>
            <a:r>
              <a:rPr lang="en-US"/>
              <a:t>     ,     ,  and      represent the projections of     onto OX, OY, OZ axes, respectively</a:t>
            </a:r>
          </a:p>
          <a:p>
            <a:pPr lvl="1"/>
            <a:endParaRPr lang="en-US"/>
          </a:p>
          <a:p>
            <a:pPr lvl="1"/>
            <a:r>
              <a:rPr lang="en-US"/>
              <a:t>Since </a:t>
            </a:r>
          </a:p>
          <a:p>
            <a:pPr lvl="1"/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50790-B177-42F9-9FCB-26B2B0EE2EAF}" type="slidenum">
              <a:rPr lang="en-US"/>
              <a:pPr/>
              <a:t>9</a:t>
            </a:fld>
            <a:endParaRPr lang="en-US"/>
          </a:p>
        </p:txBody>
      </p:sp>
      <p:graphicFrame>
        <p:nvGraphicFramePr>
          <p:cNvPr id="507908" name="Object 4"/>
          <p:cNvGraphicFramePr>
            <a:graphicFrameLocks noChangeAspect="1"/>
          </p:cNvGraphicFramePr>
          <p:nvPr/>
        </p:nvGraphicFramePr>
        <p:xfrm>
          <a:off x="1219200" y="1752600"/>
          <a:ext cx="5397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964" name="Equation" r:id="rId4" imgW="190440" imgH="228600" progId="Equation.3">
                  <p:embed/>
                </p:oleObj>
              </mc:Choice>
              <mc:Fallback>
                <p:oleObj name="Equation" r:id="rId4" imgW="1904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5397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79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434301"/>
              </p:ext>
            </p:extLst>
          </p:nvPr>
        </p:nvGraphicFramePr>
        <p:xfrm>
          <a:off x="7543800" y="1905000"/>
          <a:ext cx="3571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965" name="Equation" r:id="rId6" imgW="152280" imgH="164880" progId="Equation.3">
                  <p:embed/>
                </p:oleObj>
              </mc:Choice>
              <mc:Fallback>
                <p:oleObj name="Equation" r:id="rId6" imgW="152280" imgH="164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1905000"/>
                        <a:ext cx="357188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79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005547"/>
              </p:ext>
            </p:extLst>
          </p:nvPr>
        </p:nvGraphicFramePr>
        <p:xfrm>
          <a:off x="1752600" y="1752600"/>
          <a:ext cx="5715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966" name="Equation" r:id="rId8" imgW="203040" imgH="241200" progId="Equation.3">
                  <p:embed/>
                </p:oleObj>
              </mc:Choice>
              <mc:Fallback>
                <p:oleObj name="Equation" r:id="rId8" imgW="20304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752600"/>
                        <a:ext cx="571500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79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49682"/>
              </p:ext>
            </p:extLst>
          </p:nvPr>
        </p:nvGraphicFramePr>
        <p:xfrm>
          <a:off x="2971800" y="1752600"/>
          <a:ext cx="53975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967" name="Equation" r:id="rId10" imgW="190440" imgH="215640" progId="Equation.3">
                  <p:embed/>
                </p:oleObj>
              </mc:Choice>
              <mc:Fallback>
                <p:oleObj name="Equation" r:id="rId10" imgW="19044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752600"/>
                        <a:ext cx="539750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7912" name="Object 8"/>
          <p:cNvGraphicFramePr>
            <a:graphicFrameLocks noChangeAspect="1"/>
          </p:cNvGraphicFramePr>
          <p:nvPr/>
        </p:nvGraphicFramePr>
        <p:xfrm>
          <a:off x="1219200" y="4038600"/>
          <a:ext cx="626268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968" name="Equation" r:id="rId12" imgW="2489040" imgH="228600" progId="Equation.3">
                  <p:embed/>
                </p:oleObj>
              </mc:Choice>
              <mc:Fallback>
                <p:oleObj name="Equation" r:id="rId12" imgW="248904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038600"/>
                        <a:ext cx="6262688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7913" name="Object 9"/>
          <p:cNvGraphicFramePr>
            <a:graphicFrameLocks noChangeAspect="1"/>
          </p:cNvGraphicFramePr>
          <p:nvPr/>
        </p:nvGraphicFramePr>
        <p:xfrm>
          <a:off x="1143000" y="4724400"/>
          <a:ext cx="63595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969" name="Equation" r:id="rId14" imgW="2527200" imgH="241200" progId="Equation.3">
                  <p:embed/>
                </p:oleObj>
              </mc:Choice>
              <mc:Fallback>
                <p:oleObj name="Equation" r:id="rId14" imgW="252720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724400"/>
                        <a:ext cx="6359525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7914" name="Object 10"/>
          <p:cNvGraphicFramePr>
            <a:graphicFrameLocks noChangeAspect="1"/>
          </p:cNvGraphicFramePr>
          <p:nvPr/>
        </p:nvGraphicFramePr>
        <p:xfrm>
          <a:off x="1143000" y="5486400"/>
          <a:ext cx="661511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970" name="Equation" r:id="rId16" imgW="2628720" imgH="228600" progId="Equation.3">
                  <p:embed/>
                </p:oleObj>
              </mc:Choice>
              <mc:Fallback>
                <p:oleObj name="Equation" r:id="rId16" imgW="262872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86400"/>
                        <a:ext cx="6615113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7915" name="Object 11"/>
          <p:cNvGraphicFramePr>
            <a:graphicFrameLocks noChangeAspect="1"/>
          </p:cNvGraphicFramePr>
          <p:nvPr/>
        </p:nvGraphicFramePr>
        <p:xfrm>
          <a:off x="2438400" y="3276600"/>
          <a:ext cx="37068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971" name="Equation" r:id="rId18" imgW="1473120" imgH="253800" progId="Equation.3">
                  <p:embed/>
                </p:oleObj>
              </mc:Choice>
              <mc:Fallback>
                <p:oleObj name="Equation" r:id="rId18" imgW="1473120" imgH="2538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276600"/>
                        <a:ext cx="3706813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7454</TotalTime>
  <Words>1032</Words>
  <Application>Microsoft Office PowerPoint</Application>
  <PresentationFormat>On-screen Show (4:3)</PresentationFormat>
  <Paragraphs>303</Paragraphs>
  <Slides>39</Slides>
  <Notes>37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Office Theme</vt:lpstr>
      <vt:lpstr>Equation</vt:lpstr>
      <vt:lpstr>VISIO</vt:lpstr>
      <vt:lpstr>Kinematics of Robot Manipulator</vt:lpstr>
      <vt:lpstr>Examples of Kinematics Calculations</vt:lpstr>
      <vt:lpstr>Examples of Inverse Kinematics</vt:lpstr>
      <vt:lpstr>Example 1: one rotational link</vt:lpstr>
      <vt:lpstr>Robot Reference Frames</vt:lpstr>
      <vt:lpstr>Coordinate Transformation</vt:lpstr>
      <vt:lpstr>Properties: Dot Product</vt:lpstr>
      <vt:lpstr>Coordinate Transformation</vt:lpstr>
      <vt:lpstr>Basic Rotation</vt:lpstr>
      <vt:lpstr>Basic Rotation Matrix</vt:lpstr>
      <vt:lpstr>Is it True?  Can we check?</vt:lpstr>
      <vt:lpstr>Basic Rotation Matrices</vt:lpstr>
      <vt:lpstr>Matrix notation for rotations</vt:lpstr>
      <vt:lpstr>Example 2: rotation of a point in a rotating frame</vt:lpstr>
      <vt:lpstr>Example 3: find a point of rotated system for point in coordinate system</vt:lpstr>
      <vt:lpstr>Composite Rotation Matrix</vt:lpstr>
      <vt:lpstr>Example 4: finding a rotation matrix</vt:lpstr>
      <vt:lpstr>Coordinate Transformations</vt:lpstr>
      <vt:lpstr>Coordinate Transformations</vt:lpstr>
      <vt:lpstr>Homogeneous Representation</vt:lpstr>
      <vt:lpstr>Homogeneous Transformation</vt:lpstr>
      <vt:lpstr>Example 5: translation</vt:lpstr>
      <vt:lpstr>Example 6: rotation</vt:lpstr>
      <vt:lpstr>Homogeneous Transformation</vt:lpstr>
      <vt:lpstr>Example 7: homogeneous transformation</vt:lpstr>
      <vt:lpstr>Homogeneous Representation</vt:lpstr>
      <vt:lpstr>Homogeneous Transformation</vt:lpstr>
      <vt:lpstr>Homogeneous Transformation</vt:lpstr>
      <vt:lpstr>Example 8: homogeneous transformation based on geometry</vt:lpstr>
      <vt:lpstr>Orientation Representation</vt:lpstr>
      <vt:lpstr>Orientation Representation</vt:lpstr>
      <vt:lpstr>Euler Angle I, Animated</vt:lpstr>
      <vt:lpstr>Orientation Representation</vt:lpstr>
      <vt:lpstr>Euler Angle I</vt:lpstr>
      <vt:lpstr>Euler Angle II, Animated</vt:lpstr>
      <vt:lpstr>Orientation Representation</vt:lpstr>
      <vt:lpstr>Orientation Representation</vt:lpstr>
      <vt:lpstr>PowerPoint Presentation</vt:lpstr>
      <vt:lpstr>Kinematics of Robot Manipulator</vt:lpstr>
    </vt:vector>
  </TitlesOfParts>
  <Company>Michigan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Ning Xi Ralab</dc:creator>
  <cp:lastModifiedBy>mperkows</cp:lastModifiedBy>
  <cp:revision>133</cp:revision>
  <dcterms:created xsi:type="dcterms:W3CDTF">2002-07-10T20:39:25Z</dcterms:created>
  <dcterms:modified xsi:type="dcterms:W3CDTF">2012-11-30T01:43:51Z</dcterms:modified>
</cp:coreProperties>
</file>